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94" r:id="rId5"/>
  </p:sldMasterIdLst>
  <p:notesMasterIdLst>
    <p:notesMasterId r:id="rId21"/>
  </p:notesMasterIdLst>
  <p:handoutMasterIdLst>
    <p:handoutMasterId r:id="rId22"/>
  </p:handoutMasterIdLst>
  <p:sldIdLst>
    <p:sldId id="326" r:id="rId6"/>
    <p:sldId id="355" r:id="rId7"/>
    <p:sldId id="370" r:id="rId8"/>
    <p:sldId id="382" r:id="rId9"/>
    <p:sldId id="383" r:id="rId10"/>
    <p:sldId id="371" r:id="rId11"/>
    <p:sldId id="372" r:id="rId12"/>
    <p:sldId id="366" r:id="rId13"/>
    <p:sldId id="387" r:id="rId14"/>
    <p:sldId id="384" r:id="rId15"/>
    <p:sldId id="385" r:id="rId16"/>
    <p:sldId id="386" r:id="rId17"/>
    <p:sldId id="374" r:id="rId18"/>
    <p:sldId id="381" r:id="rId19"/>
    <p:sldId id="379" r:id="rId20"/>
  </p:sldIdLst>
  <p:sldSz cx="12192000" cy="6858000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627D"/>
    <a:srgbClr val="2423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3" autoAdjust="0"/>
    <p:restoredTop sz="81491" autoAdjust="0"/>
  </p:normalViewPr>
  <p:slideViewPr>
    <p:cSldViewPr snapToGrid="0">
      <p:cViewPr varScale="1">
        <p:scale>
          <a:sx n="90" d="100"/>
          <a:sy n="90" d="100"/>
        </p:scale>
        <p:origin x="564" y="56"/>
      </p:cViewPr>
      <p:guideLst>
        <p:guide orient="horz" pos="2205"/>
        <p:guide pos="3840"/>
        <p:guide pos="31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88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GB">
                <a:latin typeface="Arial" panose="020B0604020202020204" pitchFamily="34" charset="0"/>
              </a:rPr>
              <a:t>The University of Nottingham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D04BF2-D7DF-479C-9EF9-FF247B43B6E6}" type="datetime1">
              <a:rPr lang="en-GB" smtClean="0">
                <a:latin typeface="Arial" panose="020B0604020202020204" pitchFamily="34" charset="0"/>
              </a:rPr>
              <a:t>14/01/2026</a:t>
            </a:fld>
            <a:endParaRPr lang="en-GB"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>
                <a:latin typeface="Arial" panose="020B0604020202020204" pitchFamily="34" charset="0"/>
              </a:rPr>
              <a:t>Your Department Name etc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1DEDAF-6BFF-4ECB-9F4E-2D4AAE5E0143}" type="slidenum">
              <a:rPr lang="en-GB" smtClean="0">
                <a:latin typeface="Arial" panose="020B0604020202020204" pitchFamily="34" charset="0"/>
              </a:rPr>
              <a:t>‹#›</a:t>
            </a:fld>
            <a:endParaRPr lang="en-GB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66318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GB"/>
              <a:t>The University of Nottingham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084AD9-1202-424F-8F1E-1DE5EBE3F39C}" type="datetime1">
              <a:rPr lang="en-GB" smtClean="0"/>
              <a:t>14/01/2026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4AF5A3-63BC-4A87-859D-8ED86BB4B4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7018219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14/01/2026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411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14/01/2026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836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14/01/2026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0526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9F379-CC6E-D98C-C349-526BF96D6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26BF2D-F40F-0A6D-EC09-023C5E033B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0931A4-555D-A7EA-58AA-FED8BD6EA5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4D6E70BF-9B2D-AEBD-5554-B61A311F09D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ED3320-86C9-9CEE-5543-43B6F5465C5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14/01/2026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B639EA-883E-CA0C-C542-BF6D456ED7E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86B596-6438-F697-F56F-245CC130C5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1305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57F45-F6CA-08A2-874E-DD811FF47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A368AD-C8BB-AE55-E736-2383540584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5C79AD-F44E-E33E-9979-448ABC0DD1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908D0F5C-85E3-B5EE-D8C2-2D59A4C1E6B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8E39A4-7CDF-3595-88FA-89AD4042C27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14/01/2026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D45A17-4A0A-C520-71B0-65781E69739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0EBCEF-2BE3-C494-78F3-F7944606A7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11563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14/01/2026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60678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14/01/2026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6093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14/01/2026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5163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1F14A-93A0-3249-BF1B-442C97BE2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EF4611-82CD-A75B-96B5-2701EB0091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AA9657-282F-8121-82C7-DA27C6B0DE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Having analysed c small, now c large</a:t>
            </a:r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8633C98C-2E51-A7BE-2C57-CC39463A8E23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A85D89-4CFE-F36F-346C-F238A6A51CA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14/01/2026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D3F02D-74D5-1EC6-E878-DE835236F98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32BD63-9FF5-5A12-3E09-58C5B7EBD2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4389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7E0DF-1280-6A59-3220-D4C1F0148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643C7A-727E-5D41-9A61-DAA242590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E6750A-D94A-D97D-63CC-14792B05B3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Substitute</a:t>
            </a:r>
          </a:p>
          <a:p>
            <a:r>
              <a:rPr lang="en-GB" dirty="0"/>
              <a:t>First term small</a:t>
            </a:r>
          </a:p>
          <a:p>
            <a:r>
              <a:rPr lang="en-GB" dirty="0"/>
              <a:t>q=1-2ap</a:t>
            </a:r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B1197FA8-2370-ECC6-E872-6848B7AAA32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726DF6-B4AF-EE14-B042-D75F80A1386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14/01/2026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538A67-CDED-934D-5509-DC2366F343C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4AD5F6-45E9-DEEC-F050-EDB388592F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50431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F7C38-613D-22A2-1630-B97E7A30A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DC444E-A5FB-9D18-A119-72B9A172E1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B8DF61-F665-81FB-41BC-96BFD3B355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Rho and gamma are constants to be determined in the matching</a:t>
            </a:r>
          </a:p>
          <a:p>
            <a:r>
              <a:rPr lang="en-GB" dirty="0"/>
              <a:t>Power-law correction term does work in the matching condition phi \to \</a:t>
            </a:r>
            <a:r>
              <a:rPr lang="en-GB" dirty="0" err="1"/>
              <a:t>infty</a:t>
            </a:r>
            <a:endParaRPr lang="en-GB" dirty="0"/>
          </a:p>
          <a:p>
            <a:r>
              <a:rPr lang="en-GB" dirty="0"/>
              <a:t>G(U) logistic-like growth term</a:t>
            </a:r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687D3413-E796-601D-007F-BC5144E0F18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4978D2-7D89-C0E8-B3F2-3E83D018703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14/01/2026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EEFFCA-44BC-CCFA-8F07-6E7F4C58C08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65B3AB-80D8-61D9-3A8D-508AD84B4E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6988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9E35F-5C65-55BA-940B-DBE164C0A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545875-B51B-4E03-B44C-CABA5B24D6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1CD1D7-397A-0296-16D7-E0F8899E5F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4E55BA42-ECE3-BB6D-FD4F-1747EFF26B51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37A51E-201F-AFE8-0E99-9D08EF2D7B4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14/01/2026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C8EFE9-19F4-77F1-7AE7-D033CDE5625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5AC429-51AB-7971-271A-2B31E3047C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6975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14/01/2026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2935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14/01/2026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88098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14/01/2026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542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8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nottingham.ac.uk/imagebank" TargetMode="Externa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nottingham.ac.uk/imagebank" TargetMode="Externa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nottingham.ac.uk/imagebank" TargetMode="Externa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8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www.nottingham.ac.uk/imagebank" TargetMode="Externa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www.nottingham.ac.uk/imagebank" TargetMode="Externa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– Earth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87140" y="1127760"/>
            <a:ext cx="4610100" cy="306686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Add presentation title – Arial 32pt</a:t>
            </a:r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8857659-1700-314E-B00F-79040D7445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A158B21E-1070-014B-B9DF-CC6AE4E330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94760" y="4194626"/>
            <a:ext cx="4625340" cy="15356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lang="en-GB" sz="240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Add presenter name or subtitle – Arial 24pt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E7FB5A-28C0-E64E-9FEF-7D9F37C42C4A}"/>
              </a:ext>
            </a:extLst>
          </p:cNvPr>
          <p:cNvSpPr/>
          <p:nvPr userDrawn="1"/>
        </p:nvSpPr>
        <p:spPr>
          <a:xfrm>
            <a:off x="12635555" y="0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Use the ‘New Slide’ </a:t>
            </a:r>
            <a:br>
              <a:rPr lang="en-US" sz="1600">
                <a:solidFill>
                  <a:schemeClr val="tx2"/>
                </a:solidFill>
              </a:rPr>
            </a:br>
            <a:r>
              <a:rPr lang="en-US" sz="1600">
                <a:solidFill>
                  <a:schemeClr val="tx2"/>
                </a:solidFill>
              </a:rPr>
              <a:t>or ‘Layout’ buttons for different cover slide options.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82309C-2C73-D748-AA1B-AB05B98A64B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48725" y="4194626"/>
            <a:ext cx="3343275" cy="1535613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CE00DA-F948-9449-B3A1-D7A1FAA0F09F}"/>
              </a:ext>
            </a:extLst>
          </p:cNvPr>
          <p:cNvSpPr/>
          <p:nvPr userDrawn="1"/>
        </p:nvSpPr>
        <p:spPr>
          <a:xfrm>
            <a:off x="12635555" y="4194626"/>
            <a:ext cx="1550894" cy="155089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Add a partner logo</a:t>
            </a:r>
            <a:br>
              <a:rPr lang="en-US" sz="1600">
                <a:solidFill>
                  <a:schemeClr val="tx2"/>
                </a:solidFill>
              </a:rPr>
            </a:br>
            <a:r>
              <a:rPr lang="en-US" sz="1600">
                <a:solidFill>
                  <a:schemeClr val="tx2"/>
                </a:solidFill>
              </a:rPr>
              <a:t>here if required</a:t>
            </a: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4CE4322B-60FD-4247-98CC-5B3D3101F0D7}"/>
              </a:ext>
            </a:extLst>
          </p:cNvPr>
          <p:cNvSpPr/>
          <p:nvPr userDrawn="1"/>
        </p:nvSpPr>
        <p:spPr>
          <a:xfrm>
            <a:off x="12335916" y="5239452"/>
            <a:ext cx="1012135" cy="1012135"/>
          </a:xfrm>
          <a:prstGeom prst="arc">
            <a:avLst>
              <a:gd name="adj1" fmla="val 818360"/>
              <a:gd name="adj2" fmla="val 9300445"/>
            </a:avLst>
          </a:prstGeom>
          <a:ln w="15875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716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– Campu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AE23AA1-5E84-1542-85FA-0AD28CCBD6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3B6D91D-08CC-8B40-9A20-FA41181022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87140" y="1127760"/>
            <a:ext cx="4610100" cy="306686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Add presentation title – Arial 32pt</a:t>
            </a:r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1D62B56-9FE8-D94E-A6EA-EC6A8F16943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94760" y="4194626"/>
            <a:ext cx="4625340" cy="15356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lang="en-GB" sz="240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Add presenter name or subtitle – Arial 24pt</a:t>
            </a:r>
          </a:p>
        </p:txBody>
      </p:sp>
    </p:spTree>
    <p:extLst>
      <p:ext uri="{BB962C8B-B14F-4D97-AF65-F5344CB8AC3E}">
        <p14:creationId xmlns:p14="http://schemas.microsoft.com/office/powerpoint/2010/main" val="1668866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– Peopl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6385F48C-130A-074B-BAE4-5071492DF3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774767" cy="103094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E0A4753-72CA-6241-85A5-FA5F9E40DCA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87140" y="1127760"/>
            <a:ext cx="4610100" cy="306686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Add presentation title – Arial 32pt</a:t>
            </a:r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4EC60C8-55FD-084A-BE95-B2E76644672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94760" y="4194626"/>
            <a:ext cx="4625340" cy="15356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lang="en-GB" sz="240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Add presenter name or subtitle – Arial 24pt</a:t>
            </a:r>
          </a:p>
        </p:txBody>
      </p:sp>
    </p:spTree>
    <p:extLst>
      <p:ext uri="{BB962C8B-B14F-4D97-AF65-F5344CB8AC3E}">
        <p14:creationId xmlns:p14="http://schemas.microsoft.com/office/powerpoint/2010/main" val="4149837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– Science &amp; Technology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3BA9BED-34B5-9D4D-A988-760726B7CEE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BD7A035-88C0-B640-91D8-3B73C22448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87140" y="1127760"/>
            <a:ext cx="4610100" cy="306686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Add presentation title – Arial 32pt</a:t>
            </a:r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94D1AC89-727B-C049-9CD3-8F38C0F22C9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94760" y="4194626"/>
            <a:ext cx="4625340" cy="15356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lang="en-GB" sz="240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Add presenter name or subtitle – Arial 24pt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89BE0EF-B1BD-4F49-A571-A9C3B39F74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48725" y="4194626"/>
            <a:ext cx="3343275" cy="1535613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EF5119-3C31-2042-9116-20C98F254CA9}"/>
              </a:ext>
            </a:extLst>
          </p:cNvPr>
          <p:cNvSpPr/>
          <p:nvPr userDrawn="1"/>
        </p:nvSpPr>
        <p:spPr>
          <a:xfrm>
            <a:off x="12635555" y="4194626"/>
            <a:ext cx="1550894" cy="155089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Add a partner logo</a:t>
            </a:r>
            <a:br>
              <a:rPr lang="en-US" sz="1600">
                <a:solidFill>
                  <a:schemeClr val="tx2"/>
                </a:solidFill>
              </a:rPr>
            </a:br>
            <a:r>
              <a:rPr lang="en-US" sz="1600">
                <a:solidFill>
                  <a:schemeClr val="tx2"/>
                </a:solidFill>
              </a:rPr>
              <a:t>here if required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D7715FAF-431F-0947-BA32-CCCAE21D6FF6}"/>
              </a:ext>
            </a:extLst>
          </p:cNvPr>
          <p:cNvSpPr/>
          <p:nvPr userDrawn="1"/>
        </p:nvSpPr>
        <p:spPr>
          <a:xfrm>
            <a:off x="12335916" y="5239452"/>
            <a:ext cx="1012135" cy="1012135"/>
          </a:xfrm>
          <a:prstGeom prst="arc">
            <a:avLst>
              <a:gd name="adj1" fmla="val 818360"/>
              <a:gd name="adj2" fmla="val 9300445"/>
            </a:avLst>
          </a:prstGeom>
          <a:ln w="15875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4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Option 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41120" y="2492895"/>
            <a:ext cx="9509760" cy="187220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6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Divider slide title – Arial Bold 36pt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341120" y="4160520"/>
            <a:ext cx="9509760" cy="9361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– Arial 28pt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FB682B-CBE5-0E46-8A20-FBDCFD217D46}"/>
              </a:ext>
            </a:extLst>
          </p:cNvPr>
          <p:cNvSpPr/>
          <p:nvPr userDrawn="1"/>
        </p:nvSpPr>
        <p:spPr>
          <a:xfrm>
            <a:off x="12635555" y="0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Use the ‘New Slide’ </a:t>
            </a:r>
            <a:br>
              <a:rPr lang="en-US" sz="1600">
                <a:solidFill>
                  <a:schemeClr val="tx2"/>
                </a:solidFill>
              </a:rPr>
            </a:br>
            <a:r>
              <a:rPr lang="en-US" sz="1600">
                <a:solidFill>
                  <a:schemeClr val="tx2"/>
                </a:solidFill>
              </a:rPr>
              <a:t>or ‘Layout’ buttons for different divider slide options.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81B442-D23E-CA47-8B99-3C2A297ACC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032632" cy="102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673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Option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FA4EB9E-FE0B-FF48-B57B-3DBA656E7C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1120" y="2492895"/>
            <a:ext cx="9509760" cy="187220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6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Divider slide title – Arial Bold 36pt</a:t>
            </a:r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8DE1B96-986D-4446-800F-54A0D95D2FB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1120" y="4160520"/>
            <a:ext cx="9509760" cy="9361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– Arial 28pt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18598A-E89A-584D-B315-0C3A8BB5DD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032632" cy="102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024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Option 3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A61C9F9-E7A2-6342-870C-D685719F35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1120" y="2492895"/>
            <a:ext cx="9509760" cy="187220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6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Divider slide title – Arial Bold 36pt</a:t>
            </a:r>
            <a:endParaRPr lang="en-GB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28BB5A8-2728-CF4C-9063-6BE6445BAAF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1120" y="4160520"/>
            <a:ext cx="9509760" cy="9361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– Arial 28pt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4B13D2-2048-3D42-80F2-F73F240352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032632" cy="102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093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ub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03035A1-1804-EC4A-9FF8-AEE00A4BFC6F}"/>
              </a:ext>
            </a:extLst>
          </p:cNvPr>
          <p:cNvSpPr/>
          <p:nvPr userDrawn="1"/>
        </p:nvSpPr>
        <p:spPr>
          <a:xfrm>
            <a:off x="12635555" y="-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Use the ‘New Slide’ </a:t>
            </a:r>
            <a:br>
              <a:rPr lang="en-US" sz="1600">
                <a:solidFill>
                  <a:schemeClr val="tx2"/>
                </a:solidFill>
              </a:rPr>
            </a:br>
            <a:r>
              <a:rPr lang="en-US" sz="1600">
                <a:solidFill>
                  <a:schemeClr val="tx2"/>
                </a:solidFill>
              </a:rPr>
              <a:t>or ‘Layout’ buttons for different slide content options.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6" y="2133603"/>
            <a:ext cx="1125769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2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Body text – Arial 28pt</a:t>
            </a:r>
          </a:p>
          <a:p>
            <a:pPr lvl="1"/>
            <a:r>
              <a:rPr lang="en-US"/>
              <a:t>Second text – Arial 28pt</a:t>
            </a:r>
          </a:p>
          <a:p>
            <a:pPr lvl="2"/>
            <a:r>
              <a:rPr lang="en-US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/>
              <a:t>Title and visual content – add slide title here</a:t>
            </a:r>
            <a:endParaRPr lang="en-GB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11257698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1E2C30-32D1-C047-B25A-9F37D699E14C}"/>
              </a:ext>
            </a:extLst>
          </p:cNvPr>
          <p:cNvSpPr/>
          <p:nvPr userDrawn="1"/>
        </p:nvSpPr>
        <p:spPr>
          <a:xfrm>
            <a:off x="12635555" y="2702257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19A7CD-F138-0F44-8EE9-3A0D44746374}"/>
              </a:ext>
            </a:extLst>
          </p:cNvPr>
          <p:cNvSpPr/>
          <p:nvPr userDrawn="1"/>
        </p:nvSpPr>
        <p:spPr>
          <a:xfrm>
            <a:off x="-2691741" y="4585363"/>
            <a:ext cx="2272637" cy="227263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To change the information in the footer throughout the presentation go to ‘Insert’ &gt; ‘Header and Footers’ and add in your Name an Department. </a:t>
            </a:r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EC0D016C-1275-924C-98DB-B9930CE6E2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6" name="Footer Placeholder 3">
            <a:extLst>
              <a:ext uri="{FF2B5EF4-FFF2-40B4-BE49-F238E27FC236}">
                <a16:creationId xmlns:a16="http://schemas.microsoft.com/office/drawing/2014/main" id="{AEDAE64E-B17E-C94F-B25E-49BD42EBB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6849A843-67F9-4A42-88AB-E569AB1B469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3747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6" y="1484533"/>
            <a:ext cx="11257699" cy="439556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2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Body text – Arial 28pt</a:t>
            </a:r>
          </a:p>
          <a:p>
            <a:pPr lvl="1"/>
            <a:r>
              <a:rPr lang="en-US"/>
              <a:t>Second text – Arial 28pt</a:t>
            </a:r>
          </a:p>
          <a:p>
            <a:pPr lvl="2"/>
            <a:r>
              <a:rPr lang="en-US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/>
              <a:t>Title and visual content – add slide title here</a:t>
            </a:r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BD330B-22A3-344E-A01F-AEEF71CCB5D3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Please see slides at the end of this template for chart and table examples as well as different elements. Copy and paste these items onto this page.</a:t>
            </a:r>
          </a:p>
        </p:txBody>
      </p:sp>
      <p:sp>
        <p:nvSpPr>
          <p:cNvPr id="20" name="Date Placeholder 2">
            <a:extLst>
              <a:ext uri="{FF2B5EF4-FFF2-40B4-BE49-F238E27FC236}">
                <a16:creationId xmlns:a16="http://schemas.microsoft.com/office/drawing/2014/main" id="{B2A1E1DF-F3DC-FF43-B4BE-16D7BEF30B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1" name="Footer Placeholder 3">
            <a:extLst>
              <a:ext uri="{FF2B5EF4-FFF2-40B4-BE49-F238E27FC236}">
                <a16:creationId xmlns:a16="http://schemas.microsoft.com/office/drawing/2014/main" id="{0AA0A411-DB94-FC40-85F3-F17777FB4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F3C1752-919C-2C4A-85B7-2982AD8BE6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5103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/>
              <a:t>Title and visual content – add slide title here</a:t>
            </a:r>
            <a:endParaRPr lang="en-GB"/>
          </a:p>
        </p:txBody>
      </p:sp>
      <p:sp>
        <p:nvSpPr>
          <p:cNvPr id="11" name="Date Placeholder 2">
            <a:extLst>
              <a:ext uri="{FF2B5EF4-FFF2-40B4-BE49-F238E27FC236}">
                <a16:creationId xmlns:a16="http://schemas.microsoft.com/office/drawing/2014/main" id="{27851B81-1328-7543-96B8-61F01F01B7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E7AF8C98-EFFB-8444-A615-B4920C896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D05096E2-BE7E-2745-BEDA-2FE7CA4B2C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57829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2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Body text – Arial 28pt</a:t>
            </a:r>
          </a:p>
          <a:p>
            <a:pPr lvl="1"/>
            <a:r>
              <a:rPr lang="en-US"/>
              <a:t>Second text – Arial 28pt</a:t>
            </a:r>
          </a:p>
          <a:p>
            <a:pPr lvl="2"/>
            <a:r>
              <a:rPr lang="en-US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/>
              <a:t>Title and visual content – add slide title here</a:t>
            </a:r>
            <a:endParaRPr lang="en-GB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2EB8B77C-1456-2F4D-971B-A3B002EBED6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39555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53018E-1432-7544-BE78-20661EEA3DFC}"/>
              </a:ext>
            </a:extLst>
          </p:cNvPr>
          <p:cNvSpPr/>
          <p:nvPr userDrawn="1"/>
        </p:nvSpPr>
        <p:spPr>
          <a:xfrm>
            <a:off x="12635555" y="0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1497BF54-DDDF-9C43-996F-4B56CDE6B03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539555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2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Body text – Arial 28pt</a:t>
            </a:r>
          </a:p>
          <a:p>
            <a:pPr lvl="1"/>
            <a:r>
              <a:rPr lang="en-US"/>
              <a:t>Second text – Arial 28pt</a:t>
            </a:r>
          </a:p>
          <a:p>
            <a:pPr lvl="2"/>
            <a:r>
              <a:rPr lang="en-US"/>
              <a:t>Third text – Arial 28pt</a:t>
            </a:r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B5E9271B-0820-354A-93EC-EB8643201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7729FF4B-AE88-DA4F-A14E-D6CE4E633D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6" name="Footer Placeholder 3">
            <a:extLst>
              <a:ext uri="{FF2B5EF4-FFF2-40B4-BE49-F238E27FC236}">
                <a16:creationId xmlns:a16="http://schemas.microsoft.com/office/drawing/2014/main" id="{C1CD28ED-14F1-B44C-B470-1D224D8D5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87F950BD-F6BF-E946-BF59-9996741B704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19758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erse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1B71C68-E69A-D043-938E-2E7E5584D68A}"/>
              </a:ext>
            </a:extLst>
          </p:cNvPr>
          <p:cNvSpPr/>
          <p:nvPr userDrawn="1"/>
        </p:nvSpPr>
        <p:spPr>
          <a:xfrm>
            <a:off x="0" y="1029589"/>
            <a:ext cx="12192000" cy="582841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6" y="2133603"/>
            <a:ext cx="1125769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lang="en-GB" sz="2800" smtClean="0">
                <a:solidFill>
                  <a:schemeClr val="bg1"/>
                </a:solidFill>
                <a:effectLst/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Body text – Arial 28pt</a:t>
            </a:r>
          </a:p>
          <a:p>
            <a:pPr lvl="1"/>
            <a:r>
              <a:rPr lang="en-US"/>
              <a:t>Second text – Arial 28pt</a:t>
            </a:r>
          </a:p>
          <a:p>
            <a:pPr lvl="2"/>
            <a:r>
              <a:rPr lang="en-US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/>
              <a:t>Title and visual content – add slide title here</a:t>
            </a:r>
            <a:endParaRPr lang="en-GB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11257698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1E2C30-32D1-C047-B25A-9F37D699E14C}"/>
              </a:ext>
            </a:extLst>
          </p:cNvPr>
          <p:cNvSpPr/>
          <p:nvPr userDrawn="1"/>
        </p:nvSpPr>
        <p:spPr>
          <a:xfrm>
            <a:off x="12635555" y="0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  <p:sp>
        <p:nvSpPr>
          <p:cNvPr id="14" name="Date Placeholder 2">
            <a:extLst>
              <a:ext uri="{FF2B5EF4-FFF2-40B4-BE49-F238E27FC236}">
                <a16:creationId xmlns:a16="http://schemas.microsoft.com/office/drawing/2014/main" id="{43D5D473-8F2B-CC49-956D-E22C182015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C55CF14C-1036-8240-A4D6-88C76B53C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8B57574F-AFAA-7C43-8707-E5A503FC4EF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62926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1B71C68-E69A-D043-938E-2E7E5584D68A}"/>
              </a:ext>
            </a:extLst>
          </p:cNvPr>
          <p:cNvSpPr/>
          <p:nvPr userDrawn="1"/>
        </p:nvSpPr>
        <p:spPr>
          <a:xfrm>
            <a:off x="0" y="1029589"/>
            <a:ext cx="12192000" cy="582841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/>
              <a:t>Title and visual content – add slide title here</a:t>
            </a:r>
            <a:endParaRPr lang="en-GB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6150624" cy="19444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000" b="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Quote text goes here – Georgia 40pt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1E2C30-32D1-C047-B25A-9F37D699E14C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  <p:sp>
        <p:nvSpPr>
          <p:cNvPr id="13" name="Date Placeholder 2">
            <a:extLst>
              <a:ext uri="{FF2B5EF4-FFF2-40B4-BE49-F238E27FC236}">
                <a16:creationId xmlns:a16="http://schemas.microsoft.com/office/drawing/2014/main" id="{F0E20FF6-087C-254D-B377-87B46F300B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26250FB6-DFDE-CC4E-BD54-E44B31D1F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FE546460-2F3C-B743-ACBE-47CE198D335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06197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Block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2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Body text – Arial 28pt</a:t>
            </a:r>
          </a:p>
          <a:p>
            <a:pPr lvl="1"/>
            <a:r>
              <a:rPr lang="en-US"/>
              <a:t>Second text – Arial 28pt</a:t>
            </a:r>
          </a:p>
          <a:p>
            <a:pPr lvl="2"/>
            <a:r>
              <a:rPr lang="en-US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/>
              <a:t>Title and visual content – add slide title here</a:t>
            </a:r>
            <a:endParaRPr lang="en-GB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97768A-E936-2047-B272-A71830C2F46A}"/>
              </a:ext>
            </a:extLst>
          </p:cNvPr>
          <p:cNvSpPr/>
          <p:nvPr userDrawn="1"/>
        </p:nvSpPr>
        <p:spPr>
          <a:xfrm>
            <a:off x="6096000" y="1029589"/>
            <a:ext cx="6096000" cy="582841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FE17E21C-B85B-934A-BF9C-B51FD202E06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539555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 lang="en-GB" sz="2800" smtClean="0">
                <a:solidFill>
                  <a:schemeClr val="bg1"/>
                </a:solidFill>
                <a:effectLst/>
              </a:defRPr>
            </a:lvl1pPr>
            <a:lvl2pPr>
              <a:buClr>
                <a:schemeClr val="bg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8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Body text – Arial 28pt</a:t>
            </a:r>
          </a:p>
          <a:p>
            <a:pPr lvl="1"/>
            <a:r>
              <a:rPr lang="en-US"/>
              <a:t>Second text – Arial 28pt</a:t>
            </a:r>
          </a:p>
          <a:p>
            <a:pPr lvl="2"/>
            <a:r>
              <a:rPr lang="en-US"/>
              <a:t>Third text – Arial 28pt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2EB8B77C-1456-2F4D-971B-A3B002EBED6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39555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53018E-1432-7544-BE78-20661EEA3DFC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2A486383-7D66-0D46-B7B2-852429AEEE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305C388A-4F4A-D046-A14C-1966CD505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1B3FD81-10DD-0342-9AA1-E2491DE801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3950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act &amp; Figures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3E8FE9F4-4522-2A4A-9C2C-E14E46615C7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02114" y="3806825"/>
            <a:ext cx="3041886" cy="3051175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EB8BEFA4-C2B9-BD42-A0A5-04F3692367B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53231" y="3806825"/>
            <a:ext cx="3041886" cy="3051175"/>
          </a:xfrm>
          <a:prstGeom prst="rect">
            <a:avLst/>
          </a:prstGeom>
          <a:solidFill>
            <a:schemeClr val="accent3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38429D8B-070F-B34C-94B7-DEF1C90FAA0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099117" y="1030288"/>
            <a:ext cx="6096000" cy="2776537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2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Body text – Arial 28pt</a:t>
            </a:r>
          </a:p>
          <a:p>
            <a:pPr lvl="1"/>
            <a:r>
              <a:rPr lang="en-US"/>
              <a:t>Second text – Arial 28pt</a:t>
            </a:r>
          </a:p>
          <a:p>
            <a:pPr lvl="2"/>
            <a:r>
              <a:rPr lang="en-US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/>
              <a:t>Title and visual content – add slide title here</a:t>
            </a:r>
            <a:endParaRPr lang="en-GB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53018E-1432-7544-BE78-20661EEA3DFC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Use this slide to showcase key facts and figures by editing the text in these boxes. Options with less boxes are also available in under the ’Layouts’ button.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85012C2-4993-F54F-A804-693637D33D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16246" y="1325014"/>
            <a:ext cx="4107914" cy="16850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1500" b="1">
                <a:solidFill>
                  <a:schemeClr val="tx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/>
              <a:t>1 in 5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F96B15A1-3AF6-A640-A190-8E8291CF1A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16246" y="2968285"/>
            <a:ext cx="5420828" cy="5078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lang="en-GB" sz="3000" smtClean="0">
                <a:solidFill>
                  <a:schemeClr val="tx1"/>
                </a:solidFill>
                <a:effectLst/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r>
              <a:rPr lang="en-GB">
                <a:solidFill>
                  <a:srgbClr val="011C67"/>
                </a:solidFill>
                <a:effectLst/>
                <a:latin typeface="Arial" panose="020B0604020202020204" pitchFamily="34" charset="0"/>
              </a:rPr>
              <a:t>Lorem ipsum </a:t>
            </a:r>
            <a:r>
              <a:rPr lang="en-GB" err="1">
                <a:solidFill>
                  <a:srgbClr val="011C67"/>
                </a:solidFill>
                <a:effectLst/>
                <a:latin typeface="Arial" panose="020B0604020202020204" pitchFamily="34" charset="0"/>
              </a:rPr>
              <a:t>dolor</a:t>
            </a:r>
            <a:r>
              <a:rPr lang="en-GB">
                <a:solidFill>
                  <a:srgbClr val="011C67"/>
                </a:solidFill>
                <a:effectLst/>
                <a:latin typeface="Arial" panose="020B0604020202020204" pitchFamily="34" charset="0"/>
              </a:rPr>
              <a:t> sit </a:t>
            </a:r>
            <a:r>
              <a:rPr lang="en-GB" err="1">
                <a:solidFill>
                  <a:srgbClr val="011C67"/>
                </a:solidFill>
                <a:effectLst/>
                <a:latin typeface="Arial" panose="020B0604020202020204" pitchFamily="34" charset="0"/>
              </a:rPr>
              <a:t>amet</a:t>
            </a:r>
            <a:endParaRPr lang="en-GB">
              <a:solidFill>
                <a:srgbClr val="011C67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45F9D20A-60A4-B749-9837-8CF6B9AF354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16246" y="3997876"/>
            <a:ext cx="2616739" cy="131112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/>
              <a:t>75%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2269F27E-1C0A-A446-B7C7-C4A5F893663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16663" y="5308600"/>
            <a:ext cx="2616200" cy="86793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3000" b="1">
                <a:solidFill>
                  <a:schemeClr val="bg1"/>
                </a:solidFill>
              </a:defRPr>
            </a:lvl2pPr>
            <a:lvl3pPr marL="914400" indent="0">
              <a:buNone/>
              <a:defRPr sz="3000" b="1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3DF3D1FC-03B8-E04D-9DA6-CDB5C487C4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12665" y="4521347"/>
            <a:ext cx="2616739" cy="131112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/>
              <a:t>£2m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F4AE2FA4-A530-1540-800A-6A0ACFD551D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13082" y="3999041"/>
            <a:ext cx="2616200" cy="48013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3000" b="1">
                <a:solidFill>
                  <a:schemeClr val="bg1"/>
                </a:solidFill>
              </a:defRPr>
            </a:lvl2pPr>
            <a:lvl3pPr marL="914400" indent="0">
              <a:buNone/>
              <a:defRPr sz="3000" b="1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Lorem ipsum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47168AAF-B20D-5A42-B75B-7723535923C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313082" y="5799705"/>
            <a:ext cx="2616200" cy="48013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3000" b="1">
                <a:solidFill>
                  <a:schemeClr val="bg1"/>
                </a:solidFill>
              </a:defRPr>
            </a:lvl2pPr>
            <a:lvl3pPr marL="914400" indent="0">
              <a:buNone/>
              <a:defRPr sz="3000" b="1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Dolor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34" name="Date Placeholder 2">
            <a:extLst>
              <a:ext uri="{FF2B5EF4-FFF2-40B4-BE49-F238E27FC236}">
                <a16:creationId xmlns:a16="http://schemas.microsoft.com/office/drawing/2014/main" id="{2987AD34-27BC-A940-9D49-9B42BCBEFD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BEACFBAF-3C16-9442-B6F6-4613A5BB5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E8A77961-1C22-C74B-9FA8-22E6A417D98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49651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act &amp; Figures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D944C8EB-D3E3-3B4F-9FC5-E6B185D2F57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99117" y="3806825"/>
            <a:ext cx="6096000" cy="3051175"/>
          </a:xfrm>
          <a:prstGeom prst="rect">
            <a:avLst/>
          </a:prstGeom>
          <a:solidFill>
            <a:schemeClr val="accent3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A563FF-1797-7C47-B195-3DD52F253B4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99117" y="1030288"/>
            <a:ext cx="6096000" cy="2776537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2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Body text – Arial 28pt</a:t>
            </a:r>
          </a:p>
          <a:p>
            <a:pPr lvl="1"/>
            <a:r>
              <a:rPr lang="en-US"/>
              <a:t>Second text – Arial 28pt</a:t>
            </a:r>
          </a:p>
          <a:p>
            <a:pPr lvl="2"/>
            <a:r>
              <a:rPr lang="en-US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/>
              <a:t>Title and visual content – add slide title here</a:t>
            </a:r>
            <a:endParaRPr lang="en-GB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53018E-1432-7544-BE78-20661EEA3DFC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Use this slide to showcase key facts and figures by editing the text in these boxes. Options with more boxes are also available in under the ’Layouts’ button.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85012C2-4993-F54F-A804-693637D33D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16246" y="1325014"/>
            <a:ext cx="4107914" cy="16850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1500" b="1">
                <a:solidFill>
                  <a:schemeClr val="tx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/>
              <a:t>1 in 5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F96B15A1-3AF6-A640-A190-8E8291CF1A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16246" y="2968285"/>
            <a:ext cx="5420828" cy="5078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lang="en-GB" sz="3000" smtClean="0">
                <a:solidFill>
                  <a:schemeClr val="tx1"/>
                </a:solidFill>
                <a:effectLst/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r>
              <a:rPr lang="en-GB">
                <a:solidFill>
                  <a:srgbClr val="011C67"/>
                </a:solidFill>
                <a:effectLst/>
                <a:latin typeface="Arial" panose="020B0604020202020204" pitchFamily="34" charset="0"/>
              </a:rPr>
              <a:t>Lorem ipsum </a:t>
            </a:r>
            <a:r>
              <a:rPr lang="en-GB" err="1">
                <a:solidFill>
                  <a:srgbClr val="011C67"/>
                </a:solidFill>
                <a:effectLst/>
                <a:latin typeface="Arial" panose="020B0604020202020204" pitchFamily="34" charset="0"/>
              </a:rPr>
              <a:t>dolor</a:t>
            </a:r>
            <a:r>
              <a:rPr lang="en-GB">
                <a:solidFill>
                  <a:srgbClr val="011C67"/>
                </a:solidFill>
                <a:effectLst/>
                <a:latin typeface="Arial" panose="020B0604020202020204" pitchFamily="34" charset="0"/>
              </a:rPr>
              <a:t> sit </a:t>
            </a:r>
            <a:r>
              <a:rPr lang="en-GB" err="1">
                <a:solidFill>
                  <a:srgbClr val="011C67"/>
                </a:solidFill>
                <a:effectLst/>
                <a:latin typeface="Arial" panose="020B0604020202020204" pitchFamily="34" charset="0"/>
              </a:rPr>
              <a:t>amet</a:t>
            </a:r>
            <a:endParaRPr lang="en-GB">
              <a:solidFill>
                <a:srgbClr val="011C67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3DF3D1FC-03B8-E04D-9DA6-CDB5C487C4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16246" y="4337926"/>
            <a:ext cx="3210526" cy="16850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1500" b="1">
                <a:solidFill>
                  <a:schemeClr val="bg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/>
              <a:t>£2m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F4AE2FA4-A530-1540-800A-6A0ACFD551D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26771" y="4633351"/>
            <a:ext cx="2242659" cy="125572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3000" b="1">
                <a:solidFill>
                  <a:schemeClr val="bg1"/>
                </a:solidFill>
              </a:defRPr>
            </a:lvl2pPr>
            <a:lvl3pPr marL="914400" indent="0">
              <a:buNone/>
              <a:defRPr sz="3000" b="1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9" name="Date Placeholder 2">
            <a:extLst>
              <a:ext uri="{FF2B5EF4-FFF2-40B4-BE49-F238E27FC236}">
                <a16:creationId xmlns:a16="http://schemas.microsoft.com/office/drawing/2014/main" id="{F5E29404-E355-8C40-B064-5EED9D5084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1" name="Footer Placeholder 3">
            <a:extLst>
              <a:ext uri="{FF2B5EF4-FFF2-40B4-BE49-F238E27FC236}">
                <a16:creationId xmlns:a16="http://schemas.microsoft.com/office/drawing/2014/main" id="{0DDCE267-4A5F-E145-8792-06BF12597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8880FF51-74C3-C140-A39F-F630B144804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286646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Gri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icture Placeholder 16">
            <a:extLst>
              <a:ext uri="{FF2B5EF4-FFF2-40B4-BE49-F238E27FC236}">
                <a16:creationId xmlns:a16="http://schemas.microsoft.com/office/drawing/2014/main" id="{0963E11F-32F1-6544-8FF4-C1EF6F642B9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53600" y="1018730"/>
            <a:ext cx="2438400" cy="2438400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sp>
        <p:nvSpPr>
          <p:cNvPr id="44" name="Picture Placeholder 16">
            <a:extLst>
              <a:ext uri="{FF2B5EF4-FFF2-40B4-BE49-F238E27FC236}">
                <a16:creationId xmlns:a16="http://schemas.microsoft.com/office/drawing/2014/main" id="{FF92A6B8-47C8-B244-9D3E-90F39EE6939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15200" y="3450545"/>
            <a:ext cx="2438400" cy="2438400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sp>
        <p:nvSpPr>
          <p:cNvPr id="42" name="Picture Placeholder 16">
            <a:extLst>
              <a:ext uri="{FF2B5EF4-FFF2-40B4-BE49-F238E27FC236}">
                <a16:creationId xmlns:a16="http://schemas.microsoft.com/office/drawing/2014/main" id="{98C0DB2D-35D1-F142-B809-1833736CA62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76800" y="1018730"/>
            <a:ext cx="2438400" cy="2438400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sp>
        <p:nvSpPr>
          <p:cNvPr id="45" name="Picture Placeholder 16">
            <a:extLst>
              <a:ext uri="{FF2B5EF4-FFF2-40B4-BE49-F238E27FC236}">
                <a16:creationId xmlns:a16="http://schemas.microsoft.com/office/drawing/2014/main" id="{5BBCD3E3-1554-B049-8AAF-DF0C933C46F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438400" y="3450545"/>
            <a:ext cx="2438400" cy="2438400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E0FFA53-4B53-0345-BD1D-3380331FADA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018730"/>
            <a:ext cx="2438400" cy="2438400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sp>
        <p:nvSpPr>
          <p:cNvPr id="53" name="Text Placeholder 47">
            <a:extLst>
              <a:ext uri="{FF2B5EF4-FFF2-40B4-BE49-F238E27FC236}">
                <a16:creationId xmlns:a16="http://schemas.microsoft.com/office/drawing/2014/main" id="{1D5925E4-B891-944B-91DC-A261A1D5FDE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753600" y="3450545"/>
            <a:ext cx="2438400" cy="2438400"/>
          </a:xfrm>
          <a:prstGeom prst="rect">
            <a:avLst/>
          </a:prstGeom>
          <a:solidFill>
            <a:schemeClr val="accent1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/>
              <a:t>Title and visual content – add slide title here</a:t>
            </a:r>
            <a:endParaRPr lang="en-GB"/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BBB06489-33E6-1442-BC2F-397F1EC4EAB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0" y="3450545"/>
            <a:ext cx="2438400" cy="2438400"/>
          </a:xfrm>
          <a:prstGeom prst="rect">
            <a:avLst/>
          </a:prstGeom>
          <a:solidFill>
            <a:schemeClr val="accent5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7">
            <a:extLst>
              <a:ext uri="{FF2B5EF4-FFF2-40B4-BE49-F238E27FC236}">
                <a16:creationId xmlns:a16="http://schemas.microsoft.com/office/drawing/2014/main" id="{7C62DAF7-D2F9-5D47-AB79-7712B92267C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438400" y="1018730"/>
            <a:ext cx="2438400" cy="2438400"/>
          </a:xfrm>
          <a:prstGeom prst="rect">
            <a:avLst/>
          </a:prstGeom>
          <a:solidFill>
            <a:schemeClr val="accent4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887255BA-4BF0-E844-8BE7-3D125B568E2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76800" y="3450545"/>
            <a:ext cx="2438400" cy="2438400"/>
          </a:xfrm>
          <a:prstGeom prst="rect">
            <a:avLst/>
          </a:prstGeom>
          <a:solidFill>
            <a:schemeClr val="accent3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47">
            <a:extLst>
              <a:ext uri="{FF2B5EF4-FFF2-40B4-BE49-F238E27FC236}">
                <a16:creationId xmlns:a16="http://schemas.microsoft.com/office/drawing/2014/main" id="{FAC8937D-B337-F944-8F1C-14A4768CD5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15200" y="1018730"/>
            <a:ext cx="2438400" cy="2438400"/>
          </a:xfrm>
          <a:prstGeom prst="rect">
            <a:avLst/>
          </a:prstGeom>
          <a:solidFill>
            <a:schemeClr val="accent2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Date Placeholder 2">
            <a:extLst>
              <a:ext uri="{FF2B5EF4-FFF2-40B4-BE49-F238E27FC236}">
                <a16:creationId xmlns:a16="http://schemas.microsoft.com/office/drawing/2014/main" id="{8C5D4842-7C0F-EC46-A474-5DF0CEC9CE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486993" cy="365125"/>
          </a:xfrm>
          <a:prstGeom prst="rect">
            <a:avLst/>
          </a:prstGeom>
        </p:spPr>
        <p:txBody>
          <a:bodyPr/>
          <a:lstStyle/>
          <a:p>
            <a:fld id="{285EAF73-EE3C-41B7-AE89-4A15C844158B}" type="datetime4">
              <a:rPr lang="en-GB" smtClean="0"/>
              <a:t>14 January 2026</a:t>
            </a:fld>
            <a:endParaRPr lang="en-GB"/>
          </a:p>
        </p:txBody>
      </p:sp>
      <p:sp>
        <p:nvSpPr>
          <p:cNvPr id="24" name="Footer Placeholder 3">
            <a:extLst>
              <a:ext uri="{FF2B5EF4-FFF2-40B4-BE49-F238E27FC236}">
                <a16:creationId xmlns:a16="http://schemas.microsoft.com/office/drawing/2014/main" id="{84666CE4-75BF-B34F-8276-FC5F1A57F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0764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FAD10673-0692-CB4F-8CF7-113E8374164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08229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21521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AD3390C2-6273-9244-A9F3-90837D6D6F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5653" y="924978"/>
            <a:ext cx="6086347" cy="5933022"/>
          </a:xfrm>
          <a:prstGeom prst="rect">
            <a:avLst/>
          </a:prstGeom>
        </p:spPr>
      </p:pic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0CE78B1-0A9D-D049-8709-9CE32BD9D2A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1029589"/>
            <a:ext cx="6096000" cy="582771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E3763FFE-87B6-D04C-8D15-AC31B471D13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15178" y="4895151"/>
            <a:ext cx="6076822" cy="1962150"/>
          </a:xfrm>
          <a:prstGeom prst="rect">
            <a:avLst/>
          </a:prstGeom>
          <a:gradFill>
            <a:gsLst>
              <a:gs pos="0">
                <a:schemeClr val="accent5">
                  <a:alpha val="0"/>
                </a:schemeClr>
              </a:gs>
              <a:gs pos="100000">
                <a:schemeClr val="accent5">
                  <a:alpha val="5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2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Body text – Arial 28pt</a:t>
            </a:r>
          </a:p>
          <a:p>
            <a:pPr lvl="1"/>
            <a:r>
              <a:rPr lang="en-US"/>
              <a:t>Second text – Arial 28pt</a:t>
            </a:r>
          </a:p>
          <a:p>
            <a:pPr lvl="2"/>
            <a:r>
              <a:rPr lang="en-US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/>
              <a:t>Title and visual content – add slide title here</a:t>
            </a:r>
            <a:endParaRPr lang="en-GB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1990D2C-E643-0846-B649-81EC000B6937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Drag and drop an image onto this slide or click the picture icon to select an image. You can find our </a:t>
            </a:r>
            <a:r>
              <a:rPr lang="en-US" sz="1600" err="1">
                <a:solidFill>
                  <a:schemeClr val="tx2"/>
                </a:solidFill>
              </a:rPr>
              <a:t>imagebank</a:t>
            </a:r>
            <a:r>
              <a:rPr lang="en-US" sz="1600">
                <a:solidFill>
                  <a:schemeClr val="tx2"/>
                </a:solidFill>
              </a:rPr>
              <a:t> here:</a:t>
            </a:r>
          </a:p>
          <a:p>
            <a:pPr algn="l"/>
            <a:r>
              <a:rPr lang="en-US" sz="1600" err="1">
                <a:solidFill>
                  <a:schemeClr val="tx2"/>
                </a:solidFill>
                <a:hlinkClick r:id="rId4"/>
              </a:rPr>
              <a:t>www.nottingham.ac.uk</a:t>
            </a:r>
            <a:r>
              <a:rPr lang="en-US" sz="1600">
                <a:solidFill>
                  <a:schemeClr val="tx2"/>
                </a:solidFill>
                <a:hlinkClick r:id="rId4"/>
              </a:rPr>
              <a:t>/</a:t>
            </a:r>
            <a:r>
              <a:rPr lang="en-US" sz="1600" err="1">
                <a:solidFill>
                  <a:schemeClr val="tx2"/>
                </a:solidFill>
                <a:hlinkClick r:id="rId4"/>
              </a:rPr>
              <a:t>imagebank</a:t>
            </a:r>
            <a:r>
              <a:rPr lang="en-US" sz="1600">
                <a:solidFill>
                  <a:schemeClr val="tx2"/>
                </a:solidFill>
                <a:hlinkClick r:id="rId4"/>
              </a:rPr>
              <a:t> </a:t>
            </a:r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478D9FEA-DB2B-6A45-97A4-F6B0D4E2E4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68816193-F97B-4A43-B903-C799F573E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DE47A69B-7B76-B441-995B-5AF42134239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676809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Image Slide Dark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AD3390C2-6273-9244-A9F3-90837D6D6F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5653" y="924978"/>
            <a:ext cx="6086347" cy="5933022"/>
          </a:xfrm>
          <a:prstGeom prst="rect">
            <a:avLst/>
          </a:prstGeom>
        </p:spPr>
      </p:pic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0CE78B1-0A9D-D049-8709-9CE32BD9D2A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1029589"/>
            <a:ext cx="6096000" cy="582771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E3763FFE-87B6-D04C-8D15-AC31B471D13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15178" y="4895151"/>
            <a:ext cx="6076822" cy="1962150"/>
          </a:xfrm>
          <a:prstGeom prst="rect">
            <a:avLst/>
          </a:prstGeom>
          <a:gradFill>
            <a:gsLst>
              <a:gs pos="0">
                <a:schemeClr val="accent5">
                  <a:alpha val="0"/>
                </a:schemeClr>
              </a:gs>
              <a:gs pos="100000">
                <a:schemeClr val="accent5">
                  <a:alpha val="5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lang="en-GB" sz="2800" smtClean="0">
                <a:solidFill>
                  <a:schemeClr val="bg1"/>
                </a:solidFill>
                <a:effectLst/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Body text – Arial 28pt</a:t>
            </a:r>
          </a:p>
          <a:p>
            <a:pPr lvl="1"/>
            <a:r>
              <a:rPr lang="en-US"/>
              <a:t>Second text – Arial 28pt</a:t>
            </a:r>
          </a:p>
          <a:p>
            <a:pPr lvl="2"/>
            <a:r>
              <a:rPr lang="en-US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/>
              <a:t>Title and visual content – add slide title here</a:t>
            </a:r>
            <a:endParaRPr lang="en-GB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1990D2C-E643-0846-B649-81EC000B6937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Drag and drop an image onto this slide or click the picture icon to select an image. You can find our </a:t>
            </a:r>
            <a:r>
              <a:rPr lang="en-US" sz="1600" err="1">
                <a:solidFill>
                  <a:schemeClr val="tx2"/>
                </a:solidFill>
              </a:rPr>
              <a:t>imagebank</a:t>
            </a:r>
            <a:r>
              <a:rPr lang="en-US" sz="1600">
                <a:solidFill>
                  <a:schemeClr val="tx2"/>
                </a:solidFill>
              </a:rPr>
              <a:t> here:</a:t>
            </a:r>
          </a:p>
          <a:p>
            <a:pPr algn="l"/>
            <a:r>
              <a:rPr lang="en-US" sz="1600" err="1">
                <a:solidFill>
                  <a:schemeClr val="tx2"/>
                </a:solidFill>
                <a:hlinkClick r:id="rId4"/>
              </a:rPr>
              <a:t>www.nottingham.ac.uk</a:t>
            </a:r>
            <a:r>
              <a:rPr lang="en-US" sz="1600">
                <a:solidFill>
                  <a:schemeClr val="tx2"/>
                </a:solidFill>
                <a:hlinkClick r:id="rId4"/>
              </a:rPr>
              <a:t>/</a:t>
            </a:r>
            <a:r>
              <a:rPr lang="en-US" sz="1600" err="1">
                <a:solidFill>
                  <a:schemeClr val="tx2"/>
                </a:solidFill>
                <a:hlinkClick r:id="rId4"/>
              </a:rPr>
              <a:t>imagebank</a:t>
            </a:r>
            <a:r>
              <a:rPr lang="en-US" sz="1600">
                <a:solidFill>
                  <a:schemeClr val="tx2"/>
                </a:solidFill>
                <a:hlinkClick r:id="rId4"/>
              </a:rPr>
              <a:t> </a:t>
            </a:r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2829581F-89A7-2F45-AEDF-13BBA609D0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D90419B6-7C51-714B-B9AF-5A8331110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403D8CA-B469-274B-A619-DD30F98BF6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26597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18CD7C8D-4EBF-E54E-8157-B82F50C780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2539"/>
          </a:xfrm>
          <a:prstGeom prst="rect">
            <a:avLst/>
          </a:prstGeom>
        </p:spPr>
      </p:pic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0CE78B1-0A9D-D049-8709-9CE32BD9D2A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1030288"/>
            <a:ext cx="12192000" cy="582771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347CCA2-0399-254E-ACFE-E5730EC8E4F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0" y="4895850"/>
            <a:ext cx="12192000" cy="1962150"/>
          </a:xfrm>
          <a:prstGeom prst="rect">
            <a:avLst/>
          </a:prstGeom>
          <a:gradFill>
            <a:gsLst>
              <a:gs pos="0">
                <a:schemeClr val="accent5">
                  <a:alpha val="0"/>
                </a:schemeClr>
              </a:gs>
              <a:gs pos="100000">
                <a:schemeClr val="accent5">
                  <a:alpha val="5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/>
              <a:t>Title and visual content – add slide title here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1990D2C-E643-0846-B649-81EC000B6937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Drag and drop an image onto this slide or click the picture icon to select an image. You can find our </a:t>
            </a:r>
            <a:r>
              <a:rPr lang="en-US" sz="1600" err="1">
                <a:solidFill>
                  <a:schemeClr val="tx2"/>
                </a:solidFill>
              </a:rPr>
              <a:t>imagebank</a:t>
            </a:r>
            <a:r>
              <a:rPr lang="en-US" sz="1600">
                <a:solidFill>
                  <a:schemeClr val="tx2"/>
                </a:solidFill>
              </a:rPr>
              <a:t> here:</a:t>
            </a:r>
          </a:p>
          <a:p>
            <a:pPr algn="l"/>
            <a:r>
              <a:rPr lang="en-US" sz="1600" err="1">
                <a:solidFill>
                  <a:schemeClr val="tx2"/>
                </a:solidFill>
                <a:hlinkClick r:id="rId4"/>
              </a:rPr>
              <a:t>www.nottingham.ac.uk</a:t>
            </a:r>
            <a:r>
              <a:rPr lang="en-US" sz="1600">
                <a:solidFill>
                  <a:schemeClr val="tx2"/>
                </a:solidFill>
                <a:hlinkClick r:id="rId4"/>
              </a:rPr>
              <a:t>/</a:t>
            </a:r>
            <a:r>
              <a:rPr lang="en-US" sz="1600" err="1">
                <a:solidFill>
                  <a:schemeClr val="tx2"/>
                </a:solidFill>
                <a:hlinkClick r:id="rId4"/>
              </a:rPr>
              <a:t>imagebank</a:t>
            </a:r>
            <a:r>
              <a:rPr lang="en-US" sz="1600">
                <a:solidFill>
                  <a:schemeClr val="tx2"/>
                </a:solidFill>
                <a:hlinkClick r:id="rId4"/>
              </a:rPr>
              <a:t> </a:t>
            </a:r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71412D12-3864-394B-985D-3364B1646D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486993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5EAF73-EE3C-41B7-AE89-4A15C844158B}" type="datetime4">
              <a:rPr lang="en-GB" smtClean="0"/>
              <a:pPr/>
              <a:t>14 January 2026</a:t>
            </a:fld>
            <a:endParaRPr lang="en-GB"/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89377BC7-EA60-2841-8608-D79A7C3B7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07644" y="6356350"/>
            <a:ext cx="3469252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7ECF5E4-B74A-FB48-B872-16F3292CF9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82291" y="6356350"/>
            <a:ext cx="10800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335048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14107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Castle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5AFCAE9-B754-8C4D-B7F9-C051D54669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032632" cy="102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7737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- Earth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B7EDC40-08B7-C54D-9A16-7B5D3FDD4F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7483873-86BD-454E-AF6E-E4D2764B65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76719" y="1123805"/>
            <a:ext cx="4629834" cy="461039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End slide</a:t>
            </a:r>
            <a:br>
              <a:rPr lang="en-US"/>
            </a:br>
            <a:r>
              <a:rPr lang="en-US"/>
              <a:t>questions?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37156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– Campu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DB07C01-E6FE-374C-80D0-F5676A0E071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C67C3C0-F69E-E643-A32B-61F2F310AA4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76719" y="1123805"/>
            <a:ext cx="4629834" cy="461039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End slide</a:t>
            </a:r>
            <a:br>
              <a:rPr lang="en-US"/>
            </a:br>
            <a:r>
              <a:rPr lang="en-US"/>
              <a:t>questions?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8263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6" y="2133603"/>
            <a:ext cx="1125769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2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Body text – Arial 28pt</a:t>
            </a:r>
          </a:p>
          <a:p>
            <a:pPr lvl="1"/>
            <a:r>
              <a:rPr lang="en-US"/>
              <a:t>Second text – Arial 28pt</a:t>
            </a:r>
          </a:p>
          <a:p>
            <a:pPr lvl="2"/>
            <a:r>
              <a:rPr lang="en-US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/>
              <a:t>Title and visual content – add slide title here</a:t>
            </a:r>
            <a:endParaRPr lang="en-GB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11257698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D7149951-3981-CB4B-98B8-B21C82EEE2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486993" cy="365125"/>
          </a:xfrm>
          <a:prstGeom prst="rect">
            <a:avLst/>
          </a:prstGeom>
        </p:spPr>
        <p:txBody>
          <a:bodyPr/>
          <a:lstStyle/>
          <a:p>
            <a:fld id="{285EAF73-EE3C-41B7-AE89-4A15C844158B}" type="datetime4">
              <a:rPr lang="en-GB" smtClean="0"/>
              <a:t>14 January 2026</a:t>
            </a:fld>
            <a:endParaRPr lang="en-GB"/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0EAA601D-72F3-BE4F-9229-FCBD9986E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0764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D7363097-8A1E-F548-98B9-D9C329A4808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8229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3F670C-95B5-454E-9804-5609FD32D6F9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All items on these slides are editable. You can change the </a:t>
            </a:r>
            <a:r>
              <a:rPr lang="en-US" sz="1600" err="1">
                <a:solidFill>
                  <a:schemeClr val="tx2"/>
                </a:solidFill>
              </a:rPr>
              <a:t>colour</a:t>
            </a:r>
            <a:r>
              <a:rPr lang="en-US" sz="1600">
                <a:solidFill>
                  <a:schemeClr val="tx2"/>
                </a:solidFill>
              </a:rPr>
              <a:t>, outline and size easily as you do with other PowerPoint shapes.</a:t>
            </a:r>
          </a:p>
        </p:txBody>
      </p:sp>
    </p:spTree>
    <p:extLst>
      <p:ext uri="{BB962C8B-B14F-4D97-AF65-F5344CB8AC3E}">
        <p14:creationId xmlns:p14="http://schemas.microsoft.com/office/powerpoint/2010/main" val="852238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/>
              <a:t>Title and visual content – add slide title here</a:t>
            </a:r>
            <a:endParaRPr lang="en-GB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11257698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D7149951-3981-CB4B-98B8-B21C82EEE2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486993" cy="365125"/>
          </a:xfrm>
          <a:prstGeom prst="rect">
            <a:avLst/>
          </a:prstGeom>
        </p:spPr>
        <p:txBody>
          <a:bodyPr/>
          <a:lstStyle/>
          <a:p>
            <a:fld id="{285EAF73-EE3C-41B7-AE89-4A15C844158B}" type="datetime4">
              <a:rPr lang="en-GB" smtClean="0"/>
              <a:t>14 January 2026</a:t>
            </a:fld>
            <a:endParaRPr lang="en-GB"/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0EAA601D-72F3-BE4F-9229-FCBD9986E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0764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D7363097-8A1E-F548-98B9-D9C329A4808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8229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C76EA1E-DDD4-3C48-962B-715F6034D482}"/>
              </a:ext>
            </a:extLst>
          </p:cNvPr>
          <p:cNvSpPr/>
          <p:nvPr userDrawn="1"/>
        </p:nvSpPr>
        <p:spPr>
          <a:xfrm>
            <a:off x="479376" y="2112298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EFAD833-6EA6-CF4E-A26E-B6FDE789CD8B}"/>
              </a:ext>
            </a:extLst>
          </p:cNvPr>
          <p:cNvSpPr/>
          <p:nvPr userDrawn="1"/>
        </p:nvSpPr>
        <p:spPr>
          <a:xfrm>
            <a:off x="1495424" y="2112298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9D51130-6DBC-B947-B5BA-B65F7AAB5E83}"/>
              </a:ext>
            </a:extLst>
          </p:cNvPr>
          <p:cNvSpPr/>
          <p:nvPr userDrawn="1"/>
        </p:nvSpPr>
        <p:spPr>
          <a:xfrm>
            <a:off x="2511472" y="2112298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49BC211-0BDE-F247-BCA6-AFE6CBE484EE}"/>
              </a:ext>
            </a:extLst>
          </p:cNvPr>
          <p:cNvSpPr/>
          <p:nvPr userDrawn="1"/>
        </p:nvSpPr>
        <p:spPr>
          <a:xfrm>
            <a:off x="3527520" y="2112298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2608658-76A6-4649-8FAC-7587274B2DF9}"/>
              </a:ext>
            </a:extLst>
          </p:cNvPr>
          <p:cNvSpPr/>
          <p:nvPr userDrawn="1"/>
        </p:nvSpPr>
        <p:spPr>
          <a:xfrm>
            <a:off x="4543568" y="2112298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7CD998D-A504-2046-9915-EC22DA08B192}"/>
              </a:ext>
            </a:extLst>
          </p:cNvPr>
          <p:cNvSpPr/>
          <p:nvPr userDrawn="1"/>
        </p:nvSpPr>
        <p:spPr>
          <a:xfrm>
            <a:off x="5559616" y="2112298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1BA829B4-C56F-B347-BFDB-414400402ADF}"/>
              </a:ext>
            </a:extLst>
          </p:cNvPr>
          <p:cNvSpPr/>
          <p:nvPr userDrawn="1"/>
        </p:nvSpPr>
        <p:spPr>
          <a:xfrm>
            <a:off x="6575664" y="2112298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BDC6FE5D-AA56-FE47-B996-1170E8CED2BE}"/>
              </a:ext>
            </a:extLst>
          </p:cNvPr>
          <p:cNvSpPr/>
          <p:nvPr userDrawn="1"/>
        </p:nvSpPr>
        <p:spPr>
          <a:xfrm>
            <a:off x="7591712" y="2112298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FE6118C8-C196-874E-AD11-AFD75EFC5DB1}"/>
              </a:ext>
            </a:extLst>
          </p:cNvPr>
          <p:cNvSpPr/>
          <p:nvPr userDrawn="1"/>
        </p:nvSpPr>
        <p:spPr>
          <a:xfrm>
            <a:off x="8607760" y="2112298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818FB46-1242-314A-AA24-56DEFFE7F884}"/>
              </a:ext>
            </a:extLst>
          </p:cNvPr>
          <p:cNvSpPr/>
          <p:nvPr userDrawn="1"/>
        </p:nvSpPr>
        <p:spPr>
          <a:xfrm>
            <a:off x="9623808" y="2112298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BDB9B69D-3C0B-2647-95F9-0A10DF633026}"/>
              </a:ext>
            </a:extLst>
          </p:cNvPr>
          <p:cNvSpPr/>
          <p:nvPr userDrawn="1"/>
        </p:nvSpPr>
        <p:spPr>
          <a:xfrm>
            <a:off x="10639856" y="2112298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7F523F24-CB29-4C41-AA9D-97A31EB1E255}"/>
              </a:ext>
            </a:extLst>
          </p:cNvPr>
          <p:cNvSpPr/>
          <p:nvPr userDrawn="1"/>
        </p:nvSpPr>
        <p:spPr>
          <a:xfrm>
            <a:off x="479376" y="3112962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9C448243-5866-954D-BA91-678DECE88B0A}"/>
              </a:ext>
            </a:extLst>
          </p:cNvPr>
          <p:cNvSpPr/>
          <p:nvPr userDrawn="1"/>
        </p:nvSpPr>
        <p:spPr>
          <a:xfrm>
            <a:off x="1495424" y="3112962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686F0C8-D62F-8249-80D5-912801A3F4B3}"/>
              </a:ext>
            </a:extLst>
          </p:cNvPr>
          <p:cNvSpPr/>
          <p:nvPr userDrawn="1"/>
        </p:nvSpPr>
        <p:spPr>
          <a:xfrm>
            <a:off x="2511472" y="3112962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B52E35A-D5C2-3A4E-978C-E493D92D6A24}"/>
              </a:ext>
            </a:extLst>
          </p:cNvPr>
          <p:cNvSpPr/>
          <p:nvPr userDrawn="1"/>
        </p:nvSpPr>
        <p:spPr>
          <a:xfrm>
            <a:off x="3527520" y="3112962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596DCCD-13ED-F640-8F62-02E7AA83E40D}"/>
              </a:ext>
            </a:extLst>
          </p:cNvPr>
          <p:cNvSpPr/>
          <p:nvPr userDrawn="1"/>
        </p:nvSpPr>
        <p:spPr>
          <a:xfrm>
            <a:off x="4543568" y="3112962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588D2C8-948B-C34F-8DB9-C63AF94FCC35}"/>
              </a:ext>
            </a:extLst>
          </p:cNvPr>
          <p:cNvSpPr/>
          <p:nvPr userDrawn="1"/>
        </p:nvSpPr>
        <p:spPr>
          <a:xfrm>
            <a:off x="5559616" y="3112962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09BBB31-E9CF-B349-B152-D698680DF4DF}"/>
              </a:ext>
            </a:extLst>
          </p:cNvPr>
          <p:cNvSpPr/>
          <p:nvPr userDrawn="1"/>
        </p:nvSpPr>
        <p:spPr>
          <a:xfrm>
            <a:off x="6575664" y="3112962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43D54F1B-2D5C-484A-8D1E-09241BBD8BF3}"/>
              </a:ext>
            </a:extLst>
          </p:cNvPr>
          <p:cNvSpPr/>
          <p:nvPr userDrawn="1"/>
        </p:nvSpPr>
        <p:spPr>
          <a:xfrm>
            <a:off x="7591712" y="3112962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EC7455F-8851-2E43-8B67-4A3649CEC8D7}"/>
              </a:ext>
            </a:extLst>
          </p:cNvPr>
          <p:cNvSpPr/>
          <p:nvPr userDrawn="1"/>
        </p:nvSpPr>
        <p:spPr>
          <a:xfrm>
            <a:off x="8607760" y="3112962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ABABBA1C-E822-E940-9148-A5487BDD8AEA}"/>
              </a:ext>
            </a:extLst>
          </p:cNvPr>
          <p:cNvSpPr/>
          <p:nvPr userDrawn="1"/>
        </p:nvSpPr>
        <p:spPr>
          <a:xfrm>
            <a:off x="9623808" y="3112962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908A034-F2FC-E641-9D92-8CFE594C1639}"/>
              </a:ext>
            </a:extLst>
          </p:cNvPr>
          <p:cNvSpPr/>
          <p:nvPr userDrawn="1"/>
        </p:nvSpPr>
        <p:spPr>
          <a:xfrm>
            <a:off x="10639856" y="3112962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AC56D07C-2B40-1346-8517-D086B1FFF5F0}"/>
              </a:ext>
            </a:extLst>
          </p:cNvPr>
          <p:cNvSpPr/>
          <p:nvPr userDrawn="1"/>
        </p:nvSpPr>
        <p:spPr>
          <a:xfrm>
            <a:off x="479376" y="4122253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2FABD5C5-0264-2F49-8C19-F2C627B54D83}"/>
              </a:ext>
            </a:extLst>
          </p:cNvPr>
          <p:cNvSpPr/>
          <p:nvPr userDrawn="1"/>
        </p:nvSpPr>
        <p:spPr>
          <a:xfrm>
            <a:off x="1495424" y="4122253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E2DCE88-820C-0347-87F1-2F20466148AA}"/>
              </a:ext>
            </a:extLst>
          </p:cNvPr>
          <p:cNvSpPr/>
          <p:nvPr userDrawn="1"/>
        </p:nvSpPr>
        <p:spPr>
          <a:xfrm>
            <a:off x="2511472" y="4122253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0D35FA6-7BEF-234E-9F42-2311FD2F4AA2}"/>
              </a:ext>
            </a:extLst>
          </p:cNvPr>
          <p:cNvSpPr/>
          <p:nvPr userDrawn="1"/>
        </p:nvSpPr>
        <p:spPr>
          <a:xfrm>
            <a:off x="3527520" y="4122253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ABFF75B-7609-8448-B68E-E5C15C923097}"/>
              </a:ext>
            </a:extLst>
          </p:cNvPr>
          <p:cNvSpPr/>
          <p:nvPr userDrawn="1"/>
        </p:nvSpPr>
        <p:spPr>
          <a:xfrm>
            <a:off x="4543568" y="4122253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A96E601-59F3-0F46-A3D6-6C77B2A5D315}"/>
              </a:ext>
            </a:extLst>
          </p:cNvPr>
          <p:cNvSpPr/>
          <p:nvPr userDrawn="1"/>
        </p:nvSpPr>
        <p:spPr>
          <a:xfrm>
            <a:off x="5559616" y="4122253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7D65771C-6846-2743-997B-88678013BC34}"/>
              </a:ext>
            </a:extLst>
          </p:cNvPr>
          <p:cNvSpPr/>
          <p:nvPr userDrawn="1"/>
        </p:nvSpPr>
        <p:spPr>
          <a:xfrm>
            <a:off x="6575664" y="4122253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CC5F643-98D6-B84E-872E-A198ADAC580A}"/>
              </a:ext>
            </a:extLst>
          </p:cNvPr>
          <p:cNvSpPr/>
          <p:nvPr userDrawn="1"/>
        </p:nvSpPr>
        <p:spPr>
          <a:xfrm>
            <a:off x="7591712" y="4122253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B93A778-C3EE-A84B-B356-B8459C22E9AD}"/>
              </a:ext>
            </a:extLst>
          </p:cNvPr>
          <p:cNvSpPr/>
          <p:nvPr userDrawn="1"/>
        </p:nvSpPr>
        <p:spPr>
          <a:xfrm>
            <a:off x="8607760" y="4122253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0C0788B4-C3F0-9047-80BA-AB87DC1E320B}"/>
              </a:ext>
            </a:extLst>
          </p:cNvPr>
          <p:cNvSpPr/>
          <p:nvPr userDrawn="1"/>
        </p:nvSpPr>
        <p:spPr>
          <a:xfrm>
            <a:off x="9623808" y="4122253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4ADC236-12A6-F643-8463-1FD369222EBD}"/>
              </a:ext>
            </a:extLst>
          </p:cNvPr>
          <p:cNvSpPr/>
          <p:nvPr userDrawn="1"/>
        </p:nvSpPr>
        <p:spPr>
          <a:xfrm>
            <a:off x="10639856" y="4122253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EA95CDD-4ACA-6E45-9E03-DED57B7A17B1}"/>
              </a:ext>
            </a:extLst>
          </p:cNvPr>
          <p:cNvSpPr/>
          <p:nvPr userDrawn="1"/>
        </p:nvSpPr>
        <p:spPr>
          <a:xfrm>
            <a:off x="479376" y="5115784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A076A291-1120-D841-A17C-4744BD31119E}"/>
              </a:ext>
            </a:extLst>
          </p:cNvPr>
          <p:cNvSpPr/>
          <p:nvPr userDrawn="1"/>
        </p:nvSpPr>
        <p:spPr>
          <a:xfrm>
            <a:off x="1495424" y="5115784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2D9F7EB-EB5B-5849-8960-87554EFE96A2}"/>
              </a:ext>
            </a:extLst>
          </p:cNvPr>
          <p:cNvSpPr/>
          <p:nvPr userDrawn="1"/>
        </p:nvSpPr>
        <p:spPr>
          <a:xfrm>
            <a:off x="2511472" y="5115784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DCE8B47E-F0B9-2F48-81E2-0CFF01F4019C}"/>
              </a:ext>
            </a:extLst>
          </p:cNvPr>
          <p:cNvSpPr/>
          <p:nvPr userDrawn="1"/>
        </p:nvSpPr>
        <p:spPr>
          <a:xfrm>
            <a:off x="3527520" y="5115784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6A52769C-586D-0547-8B43-FDA5D125AC4A}"/>
              </a:ext>
            </a:extLst>
          </p:cNvPr>
          <p:cNvSpPr/>
          <p:nvPr userDrawn="1"/>
        </p:nvSpPr>
        <p:spPr>
          <a:xfrm>
            <a:off x="4543568" y="5115784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14832484-9AF3-3040-B362-12AFCE82E568}"/>
              </a:ext>
            </a:extLst>
          </p:cNvPr>
          <p:cNvSpPr/>
          <p:nvPr userDrawn="1"/>
        </p:nvSpPr>
        <p:spPr>
          <a:xfrm>
            <a:off x="5559616" y="5115784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C9B343D7-5277-2544-8430-448DEC700E1E}"/>
              </a:ext>
            </a:extLst>
          </p:cNvPr>
          <p:cNvSpPr/>
          <p:nvPr userDrawn="1"/>
        </p:nvSpPr>
        <p:spPr>
          <a:xfrm>
            <a:off x="6575664" y="5115784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882C02EB-B68E-9044-994A-65588C5F126D}"/>
              </a:ext>
            </a:extLst>
          </p:cNvPr>
          <p:cNvSpPr/>
          <p:nvPr userDrawn="1"/>
        </p:nvSpPr>
        <p:spPr>
          <a:xfrm>
            <a:off x="7591712" y="5115784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2BE44DB-D273-AB46-89D2-7C2B30912659}"/>
              </a:ext>
            </a:extLst>
          </p:cNvPr>
          <p:cNvSpPr/>
          <p:nvPr userDrawn="1"/>
        </p:nvSpPr>
        <p:spPr>
          <a:xfrm>
            <a:off x="8607760" y="5115784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13E20485-2E4B-9B4C-AE6B-3C1B1509B043}"/>
              </a:ext>
            </a:extLst>
          </p:cNvPr>
          <p:cNvSpPr/>
          <p:nvPr userDrawn="1"/>
        </p:nvSpPr>
        <p:spPr>
          <a:xfrm>
            <a:off x="9623808" y="5115784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3284C2AF-F9F6-6943-AF27-AD08B011A677}"/>
              </a:ext>
            </a:extLst>
          </p:cNvPr>
          <p:cNvSpPr/>
          <p:nvPr userDrawn="1"/>
        </p:nvSpPr>
        <p:spPr>
          <a:xfrm>
            <a:off x="10639856" y="5115784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3665E85D-8861-794D-A0B5-7227A4A9BDEC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All items on these slides are editable. You can change the </a:t>
            </a:r>
            <a:r>
              <a:rPr lang="en-US" sz="1600" err="1">
                <a:solidFill>
                  <a:schemeClr val="tx2"/>
                </a:solidFill>
              </a:rPr>
              <a:t>colour</a:t>
            </a:r>
            <a:r>
              <a:rPr lang="en-US" sz="1600">
                <a:solidFill>
                  <a:schemeClr val="tx2"/>
                </a:solidFill>
              </a:rPr>
              <a:t>, outline and size easily as you do with other PowerPoint shapes.</a:t>
            </a:r>
          </a:p>
        </p:txBody>
      </p:sp>
    </p:spTree>
    <p:extLst>
      <p:ext uri="{BB962C8B-B14F-4D97-AF65-F5344CB8AC3E}">
        <p14:creationId xmlns:p14="http://schemas.microsoft.com/office/powerpoint/2010/main" val="14080397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49E4CE9-6A25-48D5-9FF2-0E0983B4383D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0932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BF617C3-4671-4BF9-AC19-B734AF5919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32315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– Earth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87140" y="1127760"/>
            <a:ext cx="4610100" cy="306686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Add presentation title – Arial 32pt</a:t>
            </a:r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9570720" y="5465236"/>
            <a:ext cx="2209800" cy="10287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/>
              <a:t>Add partner logo here if required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8857659-1700-314E-B00F-79040D7445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A158B21E-1070-014B-B9DF-CC6AE4E330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94760" y="4194626"/>
            <a:ext cx="4625340" cy="15356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lang="en-GB" sz="240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Add presenter name or subtitle – Arial 24pt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E7FB5A-28C0-E64E-9FEF-7D9F37C42C4A}"/>
              </a:ext>
            </a:extLst>
          </p:cNvPr>
          <p:cNvSpPr/>
          <p:nvPr userDrawn="1"/>
        </p:nvSpPr>
        <p:spPr>
          <a:xfrm>
            <a:off x="12635555" y="0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Use the ‘New Slide’ </a:t>
            </a:r>
            <a:br>
              <a:rPr lang="en-US" sz="1600">
                <a:solidFill>
                  <a:schemeClr val="tx2"/>
                </a:solidFill>
              </a:rPr>
            </a:br>
            <a:r>
              <a:rPr lang="en-US" sz="1600">
                <a:solidFill>
                  <a:schemeClr val="tx2"/>
                </a:solidFill>
              </a:rPr>
              <a:t>or ‘Layout’ buttons for different cover slide options.</a:t>
            </a:r>
          </a:p>
        </p:txBody>
      </p:sp>
    </p:spTree>
    <p:extLst>
      <p:ext uri="{BB962C8B-B14F-4D97-AF65-F5344CB8AC3E}">
        <p14:creationId xmlns:p14="http://schemas.microsoft.com/office/powerpoint/2010/main" val="32926623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– Campu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AE23AA1-5E84-1542-85FA-0AD28CCBD6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3B6D91D-08CC-8B40-9A20-FA41181022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87140" y="1127760"/>
            <a:ext cx="4610100" cy="306686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Add presentation title – Arial 32pt</a:t>
            </a:r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1D62B56-9FE8-D94E-A6EA-EC6A8F16943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94760" y="4194626"/>
            <a:ext cx="4625340" cy="15356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lang="en-GB" sz="240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Add presenter name or subtitle – Arial 24pt</a:t>
            </a:r>
          </a:p>
        </p:txBody>
      </p:sp>
    </p:spTree>
    <p:extLst>
      <p:ext uri="{BB962C8B-B14F-4D97-AF65-F5344CB8AC3E}">
        <p14:creationId xmlns:p14="http://schemas.microsoft.com/office/powerpoint/2010/main" val="10208001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– Peopl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6385F48C-130A-074B-BAE4-5071492DF3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774767" cy="103094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E0A4753-72CA-6241-85A5-FA5F9E40DCA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87140" y="1127760"/>
            <a:ext cx="4610100" cy="306686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Add presentation title – Arial 32pt</a:t>
            </a:r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4EC60C8-55FD-084A-BE95-B2E76644672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94760" y="4194626"/>
            <a:ext cx="4625340" cy="15356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lang="en-GB" sz="240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Add presenter name or subtitle – Arial 24pt</a:t>
            </a:r>
          </a:p>
        </p:txBody>
      </p:sp>
    </p:spTree>
    <p:extLst>
      <p:ext uri="{BB962C8B-B14F-4D97-AF65-F5344CB8AC3E}">
        <p14:creationId xmlns:p14="http://schemas.microsoft.com/office/powerpoint/2010/main" val="2895132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– Science &amp; Technology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3BA9BED-34B5-9D4D-A988-760726B7CEE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DEB89620-E302-6C4B-B385-8DB40106EB6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70720" y="5465236"/>
            <a:ext cx="2209800" cy="10287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/>
              <a:t>Add partner logo here if required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BD7A035-88C0-B640-91D8-3B73C22448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87140" y="1127760"/>
            <a:ext cx="4610100" cy="306686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Add presentation title – Arial 32pt</a:t>
            </a:r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94D1AC89-727B-C049-9CD3-8F38C0F22C9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94760" y="4194626"/>
            <a:ext cx="4625340" cy="15356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lang="en-GB" sz="240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Add presenter name or subtitle – Arial 24pt</a:t>
            </a:r>
          </a:p>
        </p:txBody>
      </p:sp>
    </p:spTree>
    <p:extLst>
      <p:ext uri="{BB962C8B-B14F-4D97-AF65-F5344CB8AC3E}">
        <p14:creationId xmlns:p14="http://schemas.microsoft.com/office/powerpoint/2010/main" val="17348225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Option 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41120" y="2492895"/>
            <a:ext cx="9509760" cy="187220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6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Divider slide title – Arial Bold 36pt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341120" y="4160520"/>
            <a:ext cx="9509760" cy="9361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– Arial 28pt</a:t>
            </a:r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6EDD9DE1-34C9-564D-A890-335533D45D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" r="63040"/>
          <a:stretch/>
        </p:blipFill>
        <p:spPr>
          <a:xfrm>
            <a:off x="1" y="0"/>
            <a:ext cx="1025524" cy="103094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7FB682B-CBE5-0E46-8A20-FBDCFD217D46}"/>
              </a:ext>
            </a:extLst>
          </p:cNvPr>
          <p:cNvSpPr/>
          <p:nvPr userDrawn="1"/>
        </p:nvSpPr>
        <p:spPr>
          <a:xfrm>
            <a:off x="12635555" y="0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Use the ‘New Slide’ </a:t>
            </a:r>
            <a:br>
              <a:rPr lang="en-US" sz="1600">
                <a:solidFill>
                  <a:schemeClr val="tx2"/>
                </a:solidFill>
              </a:rPr>
            </a:br>
            <a:r>
              <a:rPr lang="en-US" sz="1600">
                <a:solidFill>
                  <a:schemeClr val="tx2"/>
                </a:solidFill>
              </a:rPr>
              <a:t>or ‘Layout’ buttons for different divider slide options.</a:t>
            </a:r>
          </a:p>
        </p:txBody>
      </p:sp>
    </p:spTree>
    <p:extLst>
      <p:ext uri="{BB962C8B-B14F-4D97-AF65-F5344CB8AC3E}">
        <p14:creationId xmlns:p14="http://schemas.microsoft.com/office/powerpoint/2010/main" val="16261936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Option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0B2171D4-B040-9448-88ED-CD59EBB794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" r="63040"/>
          <a:stretch/>
        </p:blipFill>
        <p:spPr>
          <a:xfrm>
            <a:off x="1" y="0"/>
            <a:ext cx="1025524" cy="103094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FA4EB9E-FE0B-FF48-B57B-3DBA656E7C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1120" y="2492895"/>
            <a:ext cx="9509760" cy="187220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6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Divider slide title – Arial Bold 36pt</a:t>
            </a:r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8DE1B96-986D-4446-800F-54A0D95D2FB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1120" y="4160520"/>
            <a:ext cx="9509760" cy="9361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– Arial 28pt</a:t>
            </a:r>
          </a:p>
        </p:txBody>
      </p:sp>
    </p:spTree>
    <p:extLst>
      <p:ext uri="{BB962C8B-B14F-4D97-AF65-F5344CB8AC3E}">
        <p14:creationId xmlns:p14="http://schemas.microsoft.com/office/powerpoint/2010/main" val="17804604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Option 3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E480AEE2-F97B-4D4C-BCDA-5DB28C1168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" r="63040"/>
          <a:stretch/>
        </p:blipFill>
        <p:spPr>
          <a:xfrm>
            <a:off x="1" y="0"/>
            <a:ext cx="1025524" cy="103094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A61C9F9-E7A2-6342-870C-D685719F35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1120" y="2492895"/>
            <a:ext cx="9509760" cy="187220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6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Divider slide title – Arial Bold 36pt</a:t>
            </a:r>
            <a:endParaRPr lang="en-GB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28BB5A8-2728-CF4C-9063-6BE6445BAAF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1120" y="4160520"/>
            <a:ext cx="9509760" cy="9361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– Arial 28pt</a:t>
            </a:r>
          </a:p>
        </p:txBody>
      </p:sp>
    </p:spTree>
    <p:extLst>
      <p:ext uri="{BB962C8B-B14F-4D97-AF65-F5344CB8AC3E}">
        <p14:creationId xmlns:p14="http://schemas.microsoft.com/office/powerpoint/2010/main" val="12006815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ub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03035A1-1804-EC4A-9FF8-AEE00A4BFC6F}"/>
              </a:ext>
            </a:extLst>
          </p:cNvPr>
          <p:cNvSpPr/>
          <p:nvPr userDrawn="1"/>
        </p:nvSpPr>
        <p:spPr>
          <a:xfrm>
            <a:off x="12635555" y="-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Use the ‘New Slide’ </a:t>
            </a:r>
            <a:br>
              <a:rPr lang="en-US" sz="1600">
                <a:solidFill>
                  <a:schemeClr val="tx2"/>
                </a:solidFill>
              </a:rPr>
            </a:br>
            <a:r>
              <a:rPr lang="en-US" sz="1600">
                <a:solidFill>
                  <a:schemeClr val="tx2"/>
                </a:solidFill>
              </a:rPr>
              <a:t>or ‘Layout’ buttons for different slide content options.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376" y="6356350"/>
            <a:ext cx="1412924" cy="365125"/>
          </a:xfrm>
        </p:spPr>
        <p:txBody>
          <a:bodyPr/>
          <a:lstStyle/>
          <a:p>
            <a:fld id="{285EAF73-EE3C-41B7-AE89-4A15C844158B}" type="datetime4">
              <a:rPr lang="en-GB" smtClean="0"/>
              <a:t>14 January 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20891" y="6356350"/>
            <a:ext cx="3656009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6" y="2133603"/>
            <a:ext cx="1125769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Body text – Arial 28pt</a:t>
            </a:r>
          </a:p>
          <a:p>
            <a:pPr lvl="1"/>
            <a:r>
              <a:rPr lang="en-US"/>
              <a:t>Second text – Arial 28pt</a:t>
            </a:r>
          </a:p>
          <a:p>
            <a:pPr lvl="2"/>
            <a:r>
              <a:rPr lang="en-US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/>
              <a:t>Title and visual content – add slide title here</a:t>
            </a:r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F112655-05EA-8045-BB0D-C79CF2B277AA}"/>
              </a:ext>
            </a:extLst>
          </p:cNvPr>
          <p:cNvCxnSpPr/>
          <p:nvPr userDrawn="1"/>
        </p:nvCxnSpPr>
        <p:spPr>
          <a:xfrm flipV="1">
            <a:off x="1901952" y="6356350"/>
            <a:ext cx="0" cy="36512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11257698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1E2C30-32D1-C047-B25A-9F37D699E14C}"/>
              </a:ext>
            </a:extLst>
          </p:cNvPr>
          <p:cNvSpPr/>
          <p:nvPr userDrawn="1"/>
        </p:nvSpPr>
        <p:spPr>
          <a:xfrm>
            <a:off x="12635555" y="2702257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19A7CD-F138-0F44-8EE9-3A0D44746374}"/>
              </a:ext>
            </a:extLst>
          </p:cNvPr>
          <p:cNvSpPr/>
          <p:nvPr userDrawn="1"/>
        </p:nvSpPr>
        <p:spPr>
          <a:xfrm>
            <a:off x="-2691741" y="4585363"/>
            <a:ext cx="2272637" cy="227263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To change the information in the footer throughout the presentation go to ‘Insert’ &gt; ‘Header and Footers’ and add in your Name an Department. </a:t>
            </a:r>
          </a:p>
        </p:txBody>
      </p:sp>
    </p:spTree>
    <p:extLst>
      <p:ext uri="{BB962C8B-B14F-4D97-AF65-F5344CB8AC3E}">
        <p14:creationId xmlns:p14="http://schemas.microsoft.com/office/powerpoint/2010/main" val="5399348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376" y="6356350"/>
            <a:ext cx="1412924" cy="365125"/>
          </a:xfrm>
        </p:spPr>
        <p:txBody>
          <a:bodyPr/>
          <a:lstStyle/>
          <a:p>
            <a:fld id="{285EAF73-EE3C-41B7-AE89-4A15C844158B}" type="datetime4">
              <a:rPr lang="en-GB" smtClean="0"/>
              <a:t>14 January 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20891" y="6356350"/>
            <a:ext cx="3656009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6" y="1484533"/>
            <a:ext cx="11257699" cy="439556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Body text – Arial 28pt</a:t>
            </a:r>
          </a:p>
          <a:p>
            <a:pPr lvl="1"/>
            <a:r>
              <a:rPr lang="en-US"/>
              <a:t>Second text – Arial 28pt</a:t>
            </a:r>
          </a:p>
          <a:p>
            <a:pPr lvl="2"/>
            <a:r>
              <a:rPr lang="en-US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/>
              <a:t>Title and visual content – add slide title here</a:t>
            </a:r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CB6158-EF9E-D844-A85A-727AA2F53AC0}"/>
              </a:ext>
            </a:extLst>
          </p:cNvPr>
          <p:cNvCxnSpPr/>
          <p:nvPr userDrawn="1"/>
        </p:nvCxnSpPr>
        <p:spPr>
          <a:xfrm flipV="1">
            <a:off x="1901952" y="6356350"/>
            <a:ext cx="0" cy="36512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08BD330B-22A3-344E-A01F-AEEF71CCB5D3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Please see slides at the end of this template for chart and table examples as well as different elements. Copy and paste these items onto this page.</a:t>
            </a:r>
          </a:p>
        </p:txBody>
      </p:sp>
    </p:spTree>
    <p:extLst>
      <p:ext uri="{BB962C8B-B14F-4D97-AF65-F5344CB8AC3E}">
        <p14:creationId xmlns:p14="http://schemas.microsoft.com/office/powerpoint/2010/main" val="30529392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376" y="6356350"/>
            <a:ext cx="1412924" cy="365125"/>
          </a:xfrm>
        </p:spPr>
        <p:txBody>
          <a:bodyPr/>
          <a:lstStyle/>
          <a:p>
            <a:fld id="{285EAF73-EE3C-41B7-AE89-4A15C844158B}" type="datetime4">
              <a:rPr lang="en-GB" smtClean="0"/>
              <a:t>14 January 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20891" y="6356350"/>
            <a:ext cx="3656009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/>
              <a:t>Title and visual content – add slide title here</a:t>
            </a:r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F112655-05EA-8045-BB0D-C79CF2B277AA}"/>
              </a:ext>
            </a:extLst>
          </p:cNvPr>
          <p:cNvCxnSpPr/>
          <p:nvPr userDrawn="1"/>
        </p:nvCxnSpPr>
        <p:spPr>
          <a:xfrm flipV="1">
            <a:off x="1901952" y="6356350"/>
            <a:ext cx="0" cy="36512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99660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376" y="6356350"/>
            <a:ext cx="1412924" cy="365125"/>
          </a:xfrm>
        </p:spPr>
        <p:txBody>
          <a:bodyPr/>
          <a:lstStyle/>
          <a:p>
            <a:fld id="{285EAF73-EE3C-41B7-AE89-4A15C844158B}" type="datetime4">
              <a:rPr lang="en-GB" smtClean="0"/>
              <a:t>14 January 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20891" y="6356350"/>
            <a:ext cx="3656009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Body text – Arial 28pt</a:t>
            </a:r>
          </a:p>
          <a:p>
            <a:pPr lvl="1"/>
            <a:r>
              <a:rPr lang="en-US"/>
              <a:t>Second text – Arial 28pt</a:t>
            </a:r>
          </a:p>
          <a:p>
            <a:pPr lvl="2"/>
            <a:r>
              <a:rPr lang="en-US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/>
              <a:t>Title and visual content – add slide title here</a:t>
            </a:r>
            <a:endParaRPr lang="en-GB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2EB8B77C-1456-2F4D-971B-A3B002EBED6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39555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53018E-1432-7544-BE78-20661EEA3DFC}"/>
              </a:ext>
            </a:extLst>
          </p:cNvPr>
          <p:cNvSpPr/>
          <p:nvPr userDrawn="1"/>
        </p:nvSpPr>
        <p:spPr>
          <a:xfrm>
            <a:off x="12635555" y="0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70563EB-BCE0-1048-BAC7-4EB6DC216102}"/>
              </a:ext>
            </a:extLst>
          </p:cNvPr>
          <p:cNvCxnSpPr/>
          <p:nvPr userDrawn="1"/>
        </p:nvCxnSpPr>
        <p:spPr>
          <a:xfrm flipV="1">
            <a:off x="1901952" y="6356350"/>
            <a:ext cx="0" cy="36512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1497BF54-DDDF-9C43-996F-4B56CDE6B03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539555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Body text – Arial 28pt</a:t>
            </a:r>
          </a:p>
          <a:p>
            <a:pPr lvl="1"/>
            <a:r>
              <a:rPr lang="en-US"/>
              <a:t>Second text – Arial 28pt</a:t>
            </a:r>
          </a:p>
          <a:p>
            <a:pPr lvl="2"/>
            <a:r>
              <a:rPr lang="en-US"/>
              <a:t>Third text – Arial 28pt</a:t>
            </a:r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B5E9271B-0820-354A-93EC-EB8643201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5275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erse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1B71C68-E69A-D043-938E-2E7E5584D68A}"/>
              </a:ext>
            </a:extLst>
          </p:cNvPr>
          <p:cNvSpPr/>
          <p:nvPr userDrawn="1"/>
        </p:nvSpPr>
        <p:spPr>
          <a:xfrm>
            <a:off x="0" y="1029589"/>
            <a:ext cx="12192000" cy="582841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376" y="6356350"/>
            <a:ext cx="141292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5EAF73-EE3C-41B7-AE89-4A15C844158B}" type="datetime4">
              <a:rPr lang="en-GB" smtClean="0"/>
              <a:pPr/>
              <a:t>14 January 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20891" y="6356350"/>
            <a:ext cx="3656009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6" y="2133603"/>
            <a:ext cx="1125769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bg1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Body text – Arial 28pt</a:t>
            </a:r>
          </a:p>
          <a:p>
            <a:pPr lvl="1"/>
            <a:r>
              <a:rPr lang="en-US"/>
              <a:t>Second text – Arial 28pt</a:t>
            </a:r>
          </a:p>
          <a:p>
            <a:pPr lvl="2"/>
            <a:r>
              <a:rPr lang="en-US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/>
              <a:t>Title and visual content – add slide title here</a:t>
            </a:r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F112655-05EA-8045-BB0D-C79CF2B277AA}"/>
              </a:ext>
            </a:extLst>
          </p:cNvPr>
          <p:cNvCxnSpPr/>
          <p:nvPr userDrawn="1"/>
        </p:nvCxnSpPr>
        <p:spPr>
          <a:xfrm flipV="1">
            <a:off x="1901952" y="6356350"/>
            <a:ext cx="0" cy="36512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11257698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1E2C30-32D1-C047-B25A-9F37D699E14C}"/>
              </a:ext>
            </a:extLst>
          </p:cNvPr>
          <p:cNvSpPr/>
          <p:nvPr userDrawn="1"/>
        </p:nvSpPr>
        <p:spPr>
          <a:xfrm>
            <a:off x="12635555" y="0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</p:spTree>
    <p:extLst>
      <p:ext uri="{BB962C8B-B14F-4D97-AF65-F5344CB8AC3E}">
        <p14:creationId xmlns:p14="http://schemas.microsoft.com/office/powerpoint/2010/main" val="15441841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1B71C68-E69A-D043-938E-2E7E5584D68A}"/>
              </a:ext>
            </a:extLst>
          </p:cNvPr>
          <p:cNvSpPr/>
          <p:nvPr userDrawn="1"/>
        </p:nvSpPr>
        <p:spPr>
          <a:xfrm>
            <a:off x="0" y="1029589"/>
            <a:ext cx="12192000" cy="582841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376" y="6356350"/>
            <a:ext cx="141292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5EAF73-EE3C-41B7-AE89-4A15C844158B}" type="datetime4">
              <a:rPr lang="en-GB" smtClean="0"/>
              <a:pPr/>
              <a:t>14 January 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20891" y="6356350"/>
            <a:ext cx="3656009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/>
              <a:t>Title and visual content – add slide title here</a:t>
            </a:r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F112655-05EA-8045-BB0D-C79CF2B277AA}"/>
              </a:ext>
            </a:extLst>
          </p:cNvPr>
          <p:cNvCxnSpPr/>
          <p:nvPr userDrawn="1"/>
        </p:nvCxnSpPr>
        <p:spPr>
          <a:xfrm flipV="1">
            <a:off x="1901952" y="6356350"/>
            <a:ext cx="0" cy="36512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6150624" cy="19444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000" b="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Quote text goes here – Georgia 40pt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1E2C30-32D1-C047-B25A-9F37D699E14C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</p:spTree>
    <p:extLst>
      <p:ext uri="{BB962C8B-B14F-4D97-AF65-F5344CB8AC3E}">
        <p14:creationId xmlns:p14="http://schemas.microsoft.com/office/powerpoint/2010/main" val="10657703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Block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376" y="6356350"/>
            <a:ext cx="1412924" cy="365125"/>
          </a:xfrm>
        </p:spPr>
        <p:txBody>
          <a:bodyPr/>
          <a:lstStyle/>
          <a:p>
            <a:fld id="{285EAF73-EE3C-41B7-AE89-4A15C844158B}" type="datetime4">
              <a:rPr lang="en-GB" smtClean="0"/>
              <a:t>14 January 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20891" y="6356350"/>
            <a:ext cx="3656009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Body text – Arial 28pt</a:t>
            </a:r>
          </a:p>
          <a:p>
            <a:pPr lvl="1"/>
            <a:r>
              <a:rPr lang="en-US"/>
              <a:t>Second text – Arial 28pt</a:t>
            </a:r>
          </a:p>
          <a:p>
            <a:pPr lvl="2"/>
            <a:r>
              <a:rPr lang="en-US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/>
              <a:t>Title and visual content – add slide title here</a:t>
            </a:r>
            <a:endParaRPr lang="en-GB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97768A-E936-2047-B272-A71830C2F46A}"/>
              </a:ext>
            </a:extLst>
          </p:cNvPr>
          <p:cNvSpPr/>
          <p:nvPr userDrawn="1"/>
        </p:nvSpPr>
        <p:spPr>
          <a:xfrm>
            <a:off x="6096000" y="1029589"/>
            <a:ext cx="6096000" cy="582841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FE17E21C-B85B-934A-BF9C-B51FD202E06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539555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 lang="en-GB" sz="2800" smtClean="0">
                <a:solidFill>
                  <a:schemeClr val="bg1"/>
                </a:solidFill>
                <a:effectLst/>
              </a:defRPr>
            </a:lvl1pPr>
            <a:lvl2pPr>
              <a:buClr>
                <a:schemeClr val="bg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8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Body text – Arial 28pt</a:t>
            </a:r>
          </a:p>
          <a:p>
            <a:pPr lvl="1"/>
            <a:r>
              <a:rPr lang="en-US"/>
              <a:t>Second text – Arial 28pt</a:t>
            </a:r>
          </a:p>
          <a:p>
            <a:pPr lvl="2"/>
            <a:r>
              <a:rPr lang="en-US"/>
              <a:t>Third text – Arial 28pt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2EB8B77C-1456-2F4D-971B-A3B002EBED6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39555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53018E-1432-7544-BE78-20661EEA3DFC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70563EB-BCE0-1048-BAC7-4EB6DC216102}"/>
              </a:ext>
            </a:extLst>
          </p:cNvPr>
          <p:cNvCxnSpPr/>
          <p:nvPr userDrawn="1"/>
        </p:nvCxnSpPr>
        <p:spPr>
          <a:xfrm flipV="1">
            <a:off x="1901952" y="6356350"/>
            <a:ext cx="0" cy="36512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52592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act &amp; Figures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33F266F2-92D5-BD46-99F7-2C4330F10CB7}"/>
              </a:ext>
            </a:extLst>
          </p:cNvPr>
          <p:cNvGrpSpPr/>
          <p:nvPr userDrawn="1"/>
        </p:nvGrpSpPr>
        <p:grpSpPr>
          <a:xfrm>
            <a:off x="6096000" y="895258"/>
            <a:ext cx="6096000" cy="5962743"/>
            <a:chOff x="6096000" y="1275227"/>
            <a:chExt cx="5841282" cy="571359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0AD1E05-40A9-E348-A537-A34DBEA2EC17}"/>
                </a:ext>
              </a:extLst>
            </p:cNvPr>
            <p:cNvSpPr/>
            <p:nvPr userDrawn="1"/>
          </p:nvSpPr>
          <p:spPr>
            <a:xfrm>
              <a:off x="6096000" y="4065563"/>
              <a:ext cx="2920641" cy="292325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A190A4D-50C2-714E-97D9-288ECFEA5A51}"/>
                </a:ext>
              </a:extLst>
            </p:cNvPr>
            <p:cNvSpPr/>
            <p:nvPr userDrawn="1"/>
          </p:nvSpPr>
          <p:spPr>
            <a:xfrm>
              <a:off x="9016641" y="4065563"/>
              <a:ext cx="2920641" cy="292325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539C972-3F90-C34C-AD05-339F0D5C424A}"/>
                </a:ext>
              </a:extLst>
            </p:cNvPr>
            <p:cNvSpPr/>
            <p:nvPr userDrawn="1"/>
          </p:nvSpPr>
          <p:spPr>
            <a:xfrm>
              <a:off x="6096000" y="1275227"/>
              <a:ext cx="5841282" cy="27924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376" y="6356350"/>
            <a:ext cx="1412924" cy="365125"/>
          </a:xfrm>
        </p:spPr>
        <p:txBody>
          <a:bodyPr/>
          <a:lstStyle/>
          <a:p>
            <a:fld id="{285EAF73-EE3C-41B7-AE89-4A15C844158B}" type="datetime4">
              <a:rPr lang="en-GB" smtClean="0"/>
              <a:t>14 January 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20891" y="6356350"/>
            <a:ext cx="3656009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Body text – Arial 28pt</a:t>
            </a:r>
          </a:p>
          <a:p>
            <a:pPr lvl="1"/>
            <a:r>
              <a:rPr lang="en-US"/>
              <a:t>Second text – Arial 28pt</a:t>
            </a:r>
          </a:p>
          <a:p>
            <a:pPr lvl="2"/>
            <a:r>
              <a:rPr lang="en-US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/>
              <a:t>Title and visual content – add slide title here</a:t>
            </a:r>
            <a:endParaRPr lang="en-GB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53018E-1432-7544-BE78-20661EEA3DFC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Use this slide to showcase key facts and figures by editing the text in these boxes. Options with less boxes are also available in under the ’Layouts’ button.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70563EB-BCE0-1048-BAC7-4EB6DC216102}"/>
              </a:ext>
            </a:extLst>
          </p:cNvPr>
          <p:cNvCxnSpPr/>
          <p:nvPr userDrawn="1"/>
        </p:nvCxnSpPr>
        <p:spPr>
          <a:xfrm flipV="1">
            <a:off x="1901952" y="6356350"/>
            <a:ext cx="0" cy="36512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85012C2-4993-F54F-A804-693637D33D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16246" y="1325014"/>
            <a:ext cx="4107914" cy="16850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1500" b="1">
                <a:solidFill>
                  <a:schemeClr val="accent5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/>
              <a:t>1 in 5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F96B15A1-3AF6-A640-A190-8E8291CF1A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16246" y="2968285"/>
            <a:ext cx="5420828" cy="5078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lang="en-GB" sz="3000" smtClean="0">
                <a:effectLst/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r>
              <a:rPr lang="en-GB">
                <a:solidFill>
                  <a:srgbClr val="011C67"/>
                </a:solidFill>
                <a:effectLst/>
                <a:latin typeface="Arial" panose="020B0604020202020204" pitchFamily="34" charset="0"/>
              </a:rPr>
              <a:t>Lorem ipsum </a:t>
            </a:r>
            <a:r>
              <a:rPr lang="en-GB" err="1">
                <a:solidFill>
                  <a:srgbClr val="011C67"/>
                </a:solidFill>
                <a:effectLst/>
                <a:latin typeface="Arial" panose="020B0604020202020204" pitchFamily="34" charset="0"/>
              </a:rPr>
              <a:t>dolor</a:t>
            </a:r>
            <a:r>
              <a:rPr lang="en-GB">
                <a:solidFill>
                  <a:srgbClr val="011C67"/>
                </a:solidFill>
                <a:effectLst/>
                <a:latin typeface="Arial" panose="020B0604020202020204" pitchFamily="34" charset="0"/>
              </a:rPr>
              <a:t> sit </a:t>
            </a:r>
            <a:r>
              <a:rPr lang="en-GB" err="1">
                <a:solidFill>
                  <a:srgbClr val="011C67"/>
                </a:solidFill>
                <a:effectLst/>
                <a:latin typeface="Arial" panose="020B0604020202020204" pitchFamily="34" charset="0"/>
              </a:rPr>
              <a:t>amet</a:t>
            </a:r>
            <a:endParaRPr lang="en-GB">
              <a:solidFill>
                <a:srgbClr val="011C67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45F9D20A-60A4-B749-9837-8CF6B9AF354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16246" y="3997876"/>
            <a:ext cx="2616739" cy="131112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/>
              <a:t>75%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2269F27E-1C0A-A446-B7C7-C4A5F893663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16663" y="5308600"/>
            <a:ext cx="2616200" cy="86793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3000" b="1">
                <a:solidFill>
                  <a:schemeClr val="bg1"/>
                </a:solidFill>
              </a:defRPr>
            </a:lvl2pPr>
            <a:lvl3pPr marL="914400" indent="0">
              <a:buNone/>
              <a:defRPr sz="3000" b="1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3DF3D1FC-03B8-E04D-9DA6-CDB5C487C4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12665" y="4521347"/>
            <a:ext cx="2616739" cy="131112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/>
              <a:t>£2m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F4AE2FA4-A530-1540-800A-6A0ACFD551D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13082" y="3999041"/>
            <a:ext cx="2616200" cy="48013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3000" b="1">
                <a:solidFill>
                  <a:schemeClr val="bg1"/>
                </a:solidFill>
              </a:defRPr>
            </a:lvl2pPr>
            <a:lvl3pPr marL="914400" indent="0">
              <a:buNone/>
              <a:defRPr sz="3000" b="1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Lorem ipsum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47168AAF-B20D-5A42-B75B-7723535923C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313082" y="5799705"/>
            <a:ext cx="2616200" cy="48013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3000" b="1">
                <a:solidFill>
                  <a:schemeClr val="bg1"/>
                </a:solidFill>
              </a:defRPr>
            </a:lvl2pPr>
            <a:lvl3pPr marL="914400" indent="0">
              <a:buNone/>
              <a:defRPr sz="3000" b="1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Dolor sit </a:t>
            </a:r>
            <a:r>
              <a:rPr lang="en-US" err="1"/>
              <a:t>amet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54565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act &amp; Figures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33F266F2-92D5-BD46-99F7-2C4330F10CB7}"/>
              </a:ext>
            </a:extLst>
          </p:cNvPr>
          <p:cNvGrpSpPr/>
          <p:nvPr userDrawn="1"/>
        </p:nvGrpSpPr>
        <p:grpSpPr>
          <a:xfrm>
            <a:off x="6096000" y="895258"/>
            <a:ext cx="6096000" cy="5962742"/>
            <a:chOff x="6096000" y="1275227"/>
            <a:chExt cx="5841282" cy="5713593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A190A4D-50C2-714E-97D9-288ECFEA5A51}"/>
                </a:ext>
              </a:extLst>
            </p:cNvPr>
            <p:cNvSpPr/>
            <p:nvPr userDrawn="1"/>
          </p:nvSpPr>
          <p:spPr>
            <a:xfrm>
              <a:off x="6096000" y="4065563"/>
              <a:ext cx="5841282" cy="292325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539C972-3F90-C34C-AD05-339F0D5C424A}"/>
                </a:ext>
              </a:extLst>
            </p:cNvPr>
            <p:cNvSpPr/>
            <p:nvPr userDrawn="1"/>
          </p:nvSpPr>
          <p:spPr>
            <a:xfrm>
              <a:off x="6096000" y="1275227"/>
              <a:ext cx="5841282" cy="27924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376" y="6356350"/>
            <a:ext cx="1412924" cy="365125"/>
          </a:xfrm>
        </p:spPr>
        <p:txBody>
          <a:bodyPr/>
          <a:lstStyle/>
          <a:p>
            <a:fld id="{285EAF73-EE3C-41B7-AE89-4A15C844158B}" type="datetime4">
              <a:rPr lang="en-GB" smtClean="0"/>
              <a:t>14 January 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20891" y="6356350"/>
            <a:ext cx="3656009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Body text – Arial 28pt</a:t>
            </a:r>
          </a:p>
          <a:p>
            <a:pPr lvl="1"/>
            <a:r>
              <a:rPr lang="en-US"/>
              <a:t>Second text – Arial 28pt</a:t>
            </a:r>
          </a:p>
          <a:p>
            <a:pPr lvl="2"/>
            <a:r>
              <a:rPr lang="en-US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/>
              <a:t>Title and visual content – add slide title here</a:t>
            </a:r>
            <a:endParaRPr lang="en-GB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53018E-1432-7544-BE78-20661EEA3DFC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Use this slide to showcase key facts and figures by editing the text in these boxes. Options with more boxes are also available in under the ’Layouts’ button.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70563EB-BCE0-1048-BAC7-4EB6DC216102}"/>
              </a:ext>
            </a:extLst>
          </p:cNvPr>
          <p:cNvCxnSpPr/>
          <p:nvPr userDrawn="1"/>
        </p:nvCxnSpPr>
        <p:spPr>
          <a:xfrm flipV="1">
            <a:off x="1901952" y="6356350"/>
            <a:ext cx="0" cy="36512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85012C2-4993-F54F-A804-693637D33D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16246" y="1325014"/>
            <a:ext cx="4107914" cy="16850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1500" b="1">
                <a:solidFill>
                  <a:schemeClr val="accent5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/>
              <a:t>1 in 5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F96B15A1-3AF6-A640-A190-8E8291CF1A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16246" y="2968285"/>
            <a:ext cx="5420828" cy="5078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lang="en-GB" sz="3000" smtClean="0">
                <a:effectLst/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r>
              <a:rPr lang="en-GB">
                <a:solidFill>
                  <a:srgbClr val="011C67"/>
                </a:solidFill>
                <a:effectLst/>
                <a:latin typeface="Arial" panose="020B0604020202020204" pitchFamily="34" charset="0"/>
              </a:rPr>
              <a:t>Lorem ipsum </a:t>
            </a:r>
            <a:r>
              <a:rPr lang="en-GB" err="1">
                <a:solidFill>
                  <a:srgbClr val="011C67"/>
                </a:solidFill>
                <a:effectLst/>
                <a:latin typeface="Arial" panose="020B0604020202020204" pitchFamily="34" charset="0"/>
              </a:rPr>
              <a:t>dolor</a:t>
            </a:r>
            <a:r>
              <a:rPr lang="en-GB">
                <a:solidFill>
                  <a:srgbClr val="011C67"/>
                </a:solidFill>
                <a:effectLst/>
                <a:latin typeface="Arial" panose="020B0604020202020204" pitchFamily="34" charset="0"/>
              </a:rPr>
              <a:t> sit </a:t>
            </a:r>
            <a:r>
              <a:rPr lang="en-GB" err="1">
                <a:solidFill>
                  <a:srgbClr val="011C67"/>
                </a:solidFill>
                <a:effectLst/>
                <a:latin typeface="Arial" panose="020B0604020202020204" pitchFamily="34" charset="0"/>
              </a:rPr>
              <a:t>amet</a:t>
            </a:r>
            <a:endParaRPr lang="en-GB">
              <a:solidFill>
                <a:srgbClr val="011C67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3DF3D1FC-03B8-E04D-9DA6-CDB5C487C4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16246" y="4337926"/>
            <a:ext cx="3210526" cy="16850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1500" b="1">
                <a:solidFill>
                  <a:schemeClr val="bg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/>
              <a:t>£2m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F4AE2FA4-A530-1540-800A-6A0ACFD551D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26771" y="4633351"/>
            <a:ext cx="2242659" cy="125572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3000" b="1">
                <a:solidFill>
                  <a:schemeClr val="bg1"/>
                </a:solidFill>
              </a:defRPr>
            </a:lvl2pPr>
            <a:lvl3pPr marL="914400" indent="0">
              <a:buNone/>
              <a:defRPr sz="3000" b="1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3175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Gri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icture Placeholder 16">
            <a:extLst>
              <a:ext uri="{FF2B5EF4-FFF2-40B4-BE49-F238E27FC236}">
                <a16:creationId xmlns:a16="http://schemas.microsoft.com/office/drawing/2014/main" id="{0963E11F-32F1-6544-8FF4-C1EF6F642B9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53600" y="1018730"/>
            <a:ext cx="2438400" cy="2438400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sp>
        <p:nvSpPr>
          <p:cNvPr id="44" name="Picture Placeholder 16">
            <a:extLst>
              <a:ext uri="{FF2B5EF4-FFF2-40B4-BE49-F238E27FC236}">
                <a16:creationId xmlns:a16="http://schemas.microsoft.com/office/drawing/2014/main" id="{FF92A6B8-47C8-B244-9D3E-90F39EE6939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15200" y="3450545"/>
            <a:ext cx="2438400" cy="2438400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sp>
        <p:nvSpPr>
          <p:cNvPr id="42" name="Picture Placeholder 16">
            <a:extLst>
              <a:ext uri="{FF2B5EF4-FFF2-40B4-BE49-F238E27FC236}">
                <a16:creationId xmlns:a16="http://schemas.microsoft.com/office/drawing/2014/main" id="{98C0DB2D-35D1-F142-B809-1833736CA62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76800" y="1018730"/>
            <a:ext cx="2438400" cy="2438400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sp>
        <p:nvSpPr>
          <p:cNvPr id="45" name="Picture Placeholder 16">
            <a:extLst>
              <a:ext uri="{FF2B5EF4-FFF2-40B4-BE49-F238E27FC236}">
                <a16:creationId xmlns:a16="http://schemas.microsoft.com/office/drawing/2014/main" id="{5BBCD3E3-1554-B049-8AAF-DF0C933C46F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438400" y="3450545"/>
            <a:ext cx="2438400" cy="2438400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E0FFA53-4B53-0345-BD1D-3380331FADA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018730"/>
            <a:ext cx="2438400" cy="2438400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sp>
        <p:nvSpPr>
          <p:cNvPr id="53" name="Text Placeholder 47">
            <a:extLst>
              <a:ext uri="{FF2B5EF4-FFF2-40B4-BE49-F238E27FC236}">
                <a16:creationId xmlns:a16="http://schemas.microsoft.com/office/drawing/2014/main" id="{1D5925E4-B891-944B-91DC-A261A1D5FDE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753600" y="3450545"/>
            <a:ext cx="2438400" cy="2438400"/>
          </a:xfrm>
          <a:prstGeom prst="rect">
            <a:avLst/>
          </a:prstGeom>
          <a:solidFill>
            <a:schemeClr val="accent1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376" y="6356350"/>
            <a:ext cx="1412924" cy="365125"/>
          </a:xfrm>
        </p:spPr>
        <p:txBody>
          <a:bodyPr/>
          <a:lstStyle/>
          <a:p>
            <a:fld id="{285EAF73-EE3C-41B7-AE89-4A15C844158B}" type="datetime4">
              <a:rPr lang="en-GB" smtClean="0"/>
              <a:t>14 January 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20891" y="6356350"/>
            <a:ext cx="3656009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/>
              <a:t>Title and visual content – add slide title here</a:t>
            </a:r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F112655-05EA-8045-BB0D-C79CF2B277AA}"/>
              </a:ext>
            </a:extLst>
          </p:cNvPr>
          <p:cNvCxnSpPr/>
          <p:nvPr userDrawn="1"/>
        </p:nvCxnSpPr>
        <p:spPr>
          <a:xfrm flipV="1">
            <a:off x="1901952" y="6356350"/>
            <a:ext cx="0" cy="36512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BBB06489-33E6-1442-BC2F-397F1EC4EAB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0" y="3450545"/>
            <a:ext cx="2438400" cy="2438400"/>
          </a:xfrm>
          <a:prstGeom prst="rect">
            <a:avLst/>
          </a:prstGeom>
          <a:solidFill>
            <a:schemeClr val="accent5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7">
            <a:extLst>
              <a:ext uri="{FF2B5EF4-FFF2-40B4-BE49-F238E27FC236}">
                <a16:creationId xmlns:a16="http://schemas.microsoft.com/office/drawing/2014/main" id="{7C62DAF7-D2F9-5D47-AB79-7712B92267C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438400" y="1018730"/>
            <a:ext cx="2438400" cy="2438400"/>
          </a:xfrm>
          <a:prstGeom prst="rect">
            <a:avLst/>
          </a:prstGeom>
          <a:solidFill>
            <a:schemeClr val="accent4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887255BA-4BF0-E844-8BE7-3D125B568E2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76800" y="3450545"/>
            <a:ext cx="2438400" cy="2438400"/>
          </a:xfrm>
          <a:prstGeom prst="rect">
            <a:avLst/>
          </a:prstGeom>
          <a:solidFill>
            <a:schemeClr val="accent3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47">
            <a:extLst>
              <a:ext uri="{FF2B5EF4-FFF2-40B4-BE49-F238E27FC236}">
                <a16:creationId xmlns:a16="http://schemas.microsoft.com/office/drawing/2014/main" id="{FAC8937D-B337-F944-8F1C-14A4768CD5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15200" y="1018730"/>
            <a:ext cx="2438400" cy="2438400"/>
          </a:xfrm>
          <a:prstGeom prst="rect">
            <a:avLst/>
          </a:prstGeom>
          <a:solidFill>
            <a:schemeClr val="accent2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5186500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AD3390C2-6273-9244-A9F3-90837D6D6F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5653" y="924978"/>
            <a:ext cx="6086347" cy="5933022"/>
          </a:xfrm>
          <a:prstGeom prst="rect">
            <a:avLst/>
          </a:prstGeom>
        </p:spPr>
      </p:pic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0CE78B1-0A9D-D049-8709-9CE32BD9D2A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1029589"/>
            <a:ext cx="6096000" cy="582771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E3763FFE-87B6-D04C-8D15-AC31B471D13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15178" y="4895151"/>
            <a:ext cx="6076822" cy="1962150"/>
          </a:xfrm>
          <a:prstGeom prst="rect">
            <a:avLst/>
          </a:prstGeom>
          <a:gradFill>
            <a:gsLst>
              <a:gs pos="0">
                <a:schemeClr val="accent5">
                  <a:alpha val="0"/>
                </a:schemeClr>
              </a:gs>
              <a:gs pos="100000">
                <a:schemeClr val="accent5">
                  <a:alpha val="5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376" y="6356350"/>
            <a:ext cx="1412924" cy="365125"/>
          </a:xfrm>
        </p:spPr>
        <p:txBody>
          <a:bodyPr/>
          <a:lstStyle/>
          <a:p>
            <a:fld id="{285EAF73-EE3C-41B7-AE89-4A15C844158B}" type="datetime4">
              <a:rPr lang="en-GB" smtClean="0"/>
              <a:t>14 January 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20891" y="6356350"/>
            <a:ext cx="3656009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Body text – Arial 28pt</a:t>
            </a:r>
          </a:p>
          <a:p>
            <a:pPr lvl="1"/>
            <a:r>
              <a:rPr lang="en-US"/>
              <a:t>Second text – Arial 28pt</a:t>
            </a:r>
          </a:p>
          <a:p>
            <a:pPr lvl="2"/>
            <a:r>
              <a:rPr lang="en-US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/>
              <a:t>Title and visual content – add slide title here</a:t>
            </a:r>
            <a:endParaRPr lang="en-GB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1990D2C-E643-0846-B649-81EC000B6937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Drag and drop an image onto this slide or click the picture icon to select an image. You can find our </a:t>
            </a:r>
            <a:r>
              <a:rPr lang="en-US" sz="1600" err="1">
                <a:solidFill>
                  <a:schemeClr val="tx2"/>
                </a:solidFill>
              </a:rPr>
              <a:t>imagebank</a:t>
            </a:r>
            <a:r>
              <a:rPr lang="en-US" sz="1600">
                <a:solidFill>
                  <a:schemeClr val="tx2"/>
                </a:solidFill>
              </a:rPr>
              <a:t> here:</a:t>
            </a:r>
          </a:p>
          <a:p>
            <a:pPr algn="l"/>
            <a:r>
              <a:rPr lang="en-US" sz="1600" err="1">
                <a:solidFill>
                  <a:schemeClr val="tx2"/>
                </a:solidFill>
                <a:hlinkClick r:id="rId4"/>
              </a:rPr>
              <a:t>www.nottingham.ac.uk</a:t>
            </a:r>
            <a:r>
              <a:rPr lang="en-US" sz="1600">
                <a:solidFill>
                  <a:schemeClr val="tx2"/>
                </a:solidFill>
                <a:hlinkClick r:id="rId4"/>
              </a:rPr>
              <a:t>/</a:t>
            </a:r>
            <a:r>
              <a:rPr lang="en-US" sz="1600" err="1">
                <a:solidFill>
                  <a:schemeClr val="tx2"/>
                </a:solidFill>
                <a:hlinkClick r:id="rId4"/>
              </a:rPr>
              <a:t>imagebank</a:t>
            </a:r>
            <a:r>
              <a:rPr lang="en-US" sz="1600">
                <a:solidFill>
                  <a:schemeClr val="tx2"/>
                </a:solidFill>
                <a:hlinkClick r:id="rId4"/>
              </a:rPr>
              <a:t> </a:t>
            </a:r>
            <a:endParaRPr lang="en-US" sz="1600">
              <a:solidFill>
                <a:schemeClr val="tx2"/>
              </a:solidFill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FB4AFD6-E50E-EE46-9133-E4B37BC8580F}"/>
              </a:ext>
            </a:extLst>
          </p:cNvPr>
          <p:cNvCxnSpPr/>
          <p:nvPr userDrawn="1"/>
        </p:nvCxnSpPr>
        <p:spPr>
          <a:xfrm flipV="1">
            <a:off x="1901952" y="6356350"/>
            <a:ext cx="0" cy="36512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19902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18CD7C8D-4EBF-E54E-8157-B82F50C780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2539"/>
          </a:xfrm>
          <a:prstGeom prst="rect">
            <a:avLst/>
          </a:prstGeom>
        </p:spPr>
      </p:pic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0CE78B1-0A9D-D049-8709-9CE32BD9D2A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1030288"/>
            <a:ext cx="12192000" cy="582771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347CCA2-0399-254E-ACFE-E5730EC8E4F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0" y="4895850"/>
            <a:ext cx="12192000" cy="1962150"/>
          </a:xfrm>
          <a:prstGeom prst="rect">
            <a:avLst/>
          </a:prstGeom>
          <a:gradFill>
            <a:gsLst>
              <a:gs pos="0">
                <a:schemeClr val="accent5">
                  <a:alpha val="0"/>
                </a:schemeClr>
              </a:gs>
              <a:gs pos="100000">
                <a:schemeClr val="accent5">
                  <a:alpha val="5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376" y="6356350"/>
            <a:ext cx="141292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5EAF73-EE3C-41B7-AE89-4A15C844158B}" type="datetime4">
              <a:rPr lang="en-GB" smtClean="0"/>
              <a:pPr/>
              <a:t>14 January 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20891" y="6356350"/>
            <a:ext cx="3656009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Name, Department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/>
              <a:t>Title and visual content – add slide title here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1990D2C-E643-0846-B649-81EC000B6937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Drag and drop an image onto this slide or click the picture icon to select an image. You can find our </a:t>
            </a:r>
            <a:r>
              <a:rPr lang="en-US" sz="1600" err="1">
                <a:solidFill>
                  <a:schemeClr val="tx2"/>
                </a:solidFill>
              </a:rPr>
              <a:t>imagebank</a:t>
            </a:r>
            <a:r>
              <a:rPr lang="en-US" sz="1600">
                <a:solidFill>
                  <a:schemeClr val="tx2"/>
                </a:solidFill>
              </a:rPr>
              <a:t> here:</a:t>
            </a:r>
          </a:p>
          <a:p>
            <a:pPr algn="l"/>
            <a:r>
              <a:rPr lang="en-US" sz="1600" err="1">
                <a:solidFill>
                  <a:schemeClr val="tx2"/>
                </a:solidFill>
                <a:hlinkClick r:id="rId4"/>
              </a:rPr>
              <a:t>www.nottingham.ac.uk</a:t>
            </a:r>
            <a:r>
              <a:rPr lang="en-US" sz="1600">
                <a:solidFill>
                  <a:schemeClr val="tx2"/>
                </a:solidFill>
                <a:hlinkClick r:id="rId4"/>
              </a:rPr>
              <a:t>/</a:t>
            </a:r>
            <a:r>
              <a:rPr lang="en-US" sz="1600" err="1">
                <a:solidFill>
                  <a:schemeClr val="tx2"/>
                </a:solidFill>
                <a:hlinkClick r:id="rId4"/>
              </a:rPr>
              <a:t>imagebank</a:t>
            </a:r>
            <a:r>
              <a:rPr lang="en-US" sz="1600">
                <a:solidFill>
                  <a:schemeClr val="tx2"/>
                </a:solidFill>
                <a:hlinkClick r:id="rId4"/>
              </a:rPr>
              <a:t> </a:t>
            </a:r>
            <a:endParaRPr lang="en-US" sz="1600">
              <a:solidFill>
                <a:schemeClr val="tx2"/>
              </a:solidFill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FB4AFD6-E50E-EE46-9133-E4B37BC8580F}"/>
              </a:ext>
            </a:extLst>
          </p:cNvPr>
          <p:cNvCxnSpPr/>
          <p:nvPr userDrawn="1"/>
        </p:nvCxnSpPr>
        <p:spPr>
          <a:xfrm flipV="1">
            <a:off x="1901952" y="6356350"/>
            <a:ext cx="0" cy="36512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1943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798E8B-DD4F-CF42-9D7C-0E4476C19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70619-D170-48E7-B25D-293F3BFD294D}" type="datetime4">
              <a:rPr lang="en-GB" smtClean="0"/>
              <a:t>14 January 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D4734D-A5BD-8049-A16C-4207B6B5F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Name, Department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86F6C4-FAD3-4747-BF64-4989A8C5E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935289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Castle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798E8B-DD4F-CF42-9D7C-0E4476C19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70619-D170-48E7-B25D-293F3BFD294D}" type="datetime4">
              <a:rPr lang="en-GB" smtClean="0"/>
              <a:t>14 January 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D4734D-A5BD-8049-A16C-4207B6B5F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Name, Department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86F6C4-FAD3-4747-BF64-4989A8C5E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AFCAE9-B754-8C4D-B7F9-C051D54669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032632" cy="102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6034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- Earth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B7EDC40-08B7-C54D-9A16-7B5D3FDD4F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7483873-86BD-454E-AF6E-E4D2764B65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76719" y="1123805"/>
            <a:ext cx="4629834" cy="461039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End slide</a:t>
            </a:r>
            <a:br>
              <a:rPr lang="en-US"/>
            </a:br>
            <a:r>
              <a:rPr lang="en-US"/>
              <a:t>Questions?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54364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– Campu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DB07C01-E6FE-374C-80D0-F5676A0E071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C67C3C0-F69E-E643-A32B-61F2F310AA4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76719" y="1123805"/>
            <a:ext cx="4629834" cy="461039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End slide</a:t>
            </a:r>
            <a:br>
              <a:rPr lang="en-US"/>
            </a:br>
            <a:r>
              <a:rPr lang="en-US"/>
              <a:t>Questions?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535917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376" y="6356350"/>
            <a:ext cx="1412924" cy="365125"/>
          </a:xfrm>
        </p:spPr>
        <p:txBody>
          <a:bodyPr/>
          <a:lstStyle/>
          <a:p>
            <a:fld id="{285EAF73-EE3C-41B7-AE89-4A15C844158B}" type="datetime4">
              <a:rPr lang="en-GB" smtClean="0"/>
              <a:t>14 January 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20891" y="6356350"/>
            <a:ext cx="3656009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6" y="2133603"/>
            <a:ext cx="1125769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Body text – Arial 28pt</a:t>
            </a:r>
          </a:p>
          <a:p>
            <a:pPr lvl="1"/>
            <a:r>
              <a:rPr lang="en-US"/>
              <a:t>Second text – Arial 28pt</a:t>
            </a:r>
          </a:p>
          <a:p>
            <a:pPr lvl="2"/>
            <a:r>
              <a:rPr lang="en-US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/>
              <a:t>Title and visual content – add slide title here</a:t>
            </a:r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F112655-05EA-8045-BB0D-C79CF2B277AA}"/>
              </a:ext>
            </a:extLst>
          </p:cNvPr>
          <p:cNvCxnSpPr/>
          <p:nvPr userDrawn="1"/>
        </p:nvCxnSpPr>
        <p:spPr>
          <a:xfrm flipV="1">
            <a:off x="1901952" y="6356350"/>
            <a:ext cx="0" cy="36512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11257698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453286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9377" y="6356350"/>
            <a:ext cx="2886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70619-D170-48E7-B25D-293F3BFD294D}" type="datetime4">
              <a:rPr lang="en-GB" smtClean="0"/>
              <a:t>14 January 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40191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8967" y="6356350"/>
            <a:ext cx="29081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391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78" r:id="rId2"/>
    <p:sldLayoutId id="2147483668" r:id="rId3"/>
    <p:sldLayoutId id="2147483669" r:id="rId4"/>
    <p:sldLayoutId id="2147483652" r:id="rId5"/>
    <p:sldLayoutId id="2147483664" r:id="rId6"/>
    <p:sldLayoutId id="2147483663" r:id="rId7"/>
    <p:sldLayoutId id="2147483661" r:id="rId8"/>
    <p:sldLayoutId id="2147483679" r:id="rId9"/>
    <p:sldLayoutId id="2147483689" r:id="rId10"/>
    <p:sldLayoutId id="2147483683" r:id="rId11"/>
    <p:sldLayoutId id="2147483682" r:id="rId12"/>
    <p:sldLayoutId id="2147483687" r:id="rId13"/>
    <p:sldLayoutId id="2147483680" r:id="rId14"/>
    <p:sldLayoutId id="2147483685" r:id="rId15"/>
    <p:sldLayoutId id="2147483686" r:id="rId16"/>
    <p:sldLayoutId id="2147483688" r:id="rId17"/>
    <p:sldLayoutId id="2147483681" r:id="rId18"/>
    <p:sldLayoutId id="2147483693" r:id="rId19"/>
    <p:sldLayoutId id="2147483684" r:id="rId20"/>
    <p:sldLayoutId id="2147483677" r:id="rId21"/>
    <p:sldLayoutId id="2147483691" r:id="rId22"/>
    <p:sldLayoutId id="2147483675" r:id="rId23"/>
    <p:sldLayoutId id="2147483676" r:id="rId24"/>
    <p:sldLayoutId id="2147483690" r:id="rId25"/>
    <p:sldLayoutId id="2147483692" r:id="rId26"/>
    <p:sldLayoutId id="2147483721" r:id="rId2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3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9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9377" y="6356350"/>
            <a:ext cx="2886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70619-D170-48E7-B25D-293F3BFD294D}" type="datetime4">
              <a:rPr lang="en-GB" smtClean="0"/>
              <a:t>14 January 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40191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8967" y="6356350"/>
            <a:ext cx="29081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DA20D4-5E1A-AD42-B96E-4B53241D1BC6}"/>
              </a:ext>
            </a:extLst>
          </p:cNvPr>
          <p:cNvSpPr/>
          <p:nvPr userDrawn="1"/>
        </p:nvSpPr>
        <p:spPr>
          <a:xfrm>
            <a:off x="-3667760" y="1"/>
            <a:ext cx="3248655" cy="427736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t">
            <a:noAutofit/>
          </a:bodyPr>
          <a:lstStyle/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>
                <a:schemeClr val="accent3"/>
              </a:buClr>
              <a:buSzTx/>
              <a:buFont typeface="Wingdings" pitchFamily="2" charset="2"/>
              <a:buNone/>
              <a:tabLst/>
            </a:pPr>
            <a:r>
              <a:rPr kumimoji="0" lang="en-US" altLang="en-US" sz="1600" b="1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Top Presentation Tips</a:t>
            </a:r>
          </a:p>
          <a:p>
            <a:pPr marL="162000" marR="0" lvl="1" indent="-16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>
                <a:schemeClr val="accent3"/>
              </a:buClr>
              <a:buSzTx/>
              <a:buFont typeface="Wingdings" pitchFamily="2" charset="2"/>
              <a:buChar char="§"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Keep it simple </a:t>
            </a:r>
          </a:p>
          <a:p>
            <a:pPr marL="162000" marR="0" lvl="1" indent="-16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>
                <a:schemeClr val="accent3"/>
              </a:buClr>
              <a:buSzTx/>
              <a:buFont typeface="Wingdings" pitchFamily="2" charset="2"/>
              <a:buChar char="§"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Always think about your audience </a:t>
            </a:r>
          </a:p>
          <a:p>
            <a:pPr marL="162000" marR="0" lvl="1" indent="-16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>
                <a:schemeClr val="accent3"/>
              </a:buClr>
              <a:buSzTx/>
              <a:buFont typeface="Wingdings" pitchFamily="2" charset="2"/>
              <a:buChar char="§"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Limit transitions and animations </a:t>
            </a:r>
          </a:p>
          <a:p>
            <a:pPr marL="162000" marR="0" lvl="1" indent="-16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>
                <a:schemeClr val="accent3"/>
              </a:buClr>
              <a:buSzTx/>
              <a:buFont typeface="Wingdings" pitchFamily="2" charset="2"/>
              <a:buChar char="§"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Respect the University of Nottingham brand and identity </a:t>
            </a:r>
          </a:p>
          <a:p>
            <a:pPr marL="162000" marR="0" lvl="1" indent="-16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>
                <a:schemeClr val="accent3"/>
              </a:buClr>
              <a:buSzTx/>
              <a:buFont typeface="Wingdings" pitchFamily="2" charset="2"/>
              <a:buChar char="§"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Use visuals and high-quality images </a:t>
            </a:r>
          </a:p>
          <a:p>
            <a:pPr marL="162000" marR="0" lvl="1" indent="-16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>
                <a:schemeClr val="accent3"/>
              </a:buClr>
              <a:buSzTx/>
              <a:buFont typeface="Wingdings" pitchFamily="2" charset="2"/>
              <a:buChar char="§"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Use video or audio </a:t>
            </a:r>
          </a:p>
          <a:p>
            <a:pPr marL="162000" marR="0" lvl="1" indent="-16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>
                <a:schemeClr val="accent3"/>
              </a:buClr>
              <a:buSzTx/>
              <a:buFont typeface="Wingdings" pitchFamily="2" charset="2"/>
              <a:buChar char="§"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Use </a:t>
            </a:r>
            <a:r>
              <a:rPr kumimoji="0" lang="en-US" altLang="en-US" sz="1600" b="0" i="0" u="none" strike="noStrike" cap="none" normalizeH="0" baseline="0" err="1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colour</a:t>
            </a: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</a:p>
          <a:p>
            <a:pPr marL="162000" marR="0" lvl="1" indent="-16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>
                <a:schemeClr val="accent3"/>
              </a:buClr>
              <a:buSzTx/>
              <a:buFont typeface="Wingdings" pitchFamily="2" charset="2"/>
              <a:buChar char="§"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Think about </a:t>
            </a:r>
          </a:p>
          <a:p>
            <a:pPr marL="162000" marR="0" lvl="1" indent="-16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>
                <a:schemeClr val="accent3"/>
              </a:buClr>
              <a:buSzTx/>
              <a:buFont typeface="Wingdings" pitchFamily="2" charset="2"/>
              <a:buChar char="§"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Prepare and practice</a:t>
            </a:r>
            <a:endParaRPr kumimoji="0" lang="en-US" altLang="en-US" sz="16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43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  <p:sldLayoutId id="2147483713" r:id="rId19"/>
    <p:sldLayoutId id="2147483714" r:id="rId20"/>
    <p:sldLayoutId id="2147483715" r:id="rId21"/>
    <p:sldLayoutId id="2147483716" r:id="rId22"/>
    <p:sldLayoutId id="2147483717" r:id="rId23"/>
    <p:sldLayoutId id="2147483718" r:id="rId2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3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9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1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6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50.png"/><Relationship Id="rId5" Type="http://schemas.openxmlformats.org/officeDocument/2006/relationships/image" Target="../media/image540.png"/><Relationship Id="rId4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6FFF-8AAC-4CD9-88CE-ACA3AAD06F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2848" y="1276985"/>
            <a:ext cx="4625341" cy="2152016"/>
          </a:xfrm>
        </p:spPr>
        <p:txBody>
          <a:bodyPr lIns="91440" tIns="45720" rIns="91440" bIns="45720" anchor="ctr" anchorCtr="0">
            <a:normAutofit/>
          </a:bodyPr>
          <a:lstStyle/>
          <a:p>
            <a:r>
              <a:rPr lang="en-GB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Understanding Strong Allee effects in population models with a moving boundary</a:t>
            </a:r>
            <a:endParaRPr lang="en-GB" sz="3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7CFCBA-7F2A-44FC-9F2B-B933E261FB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52848" y="3216677"/>
            <a:ext cx="4625340" cy="1535613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en-GB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Xiaohan Zhou</a:t>
            </a:r>
          </a:p>
          <a:p>
            <a:r>
              <a:rPr lang="en-GB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Supervisors: Nabil Fadai, Reuben </a:t>
            </a:r>
            <a:r>
              <a:rPr lang="en-GB" altLang="zh-CN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O'dea</a:t>
            </a:r>
            <a:r>
              <a:rPr lang="en-GB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en-GB" altLang="zh-CN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Mainul</a:t>
            </a:r>
            <a:r>
              <a:rPr lang="en-GB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Haque</a:t>
            </a:r>
          </a:p>
        </p:txBody>
      </p:sp>
    </p:spTree>
    <p:extLst>
      <p:ext uri="{BB962C8B-B14F-4D97-AF65-F5344CB8AC3E}">
        <p14:creationId xmlns:p14="http://schemas.microsoft.com/office/powerpoint/2010/main" val="2494004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99CF82-C4BA-D301-5141-9A5543D49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2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88106A-A7D4-4F27-DBCC-2C560239F39E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241251" y="1029589"/>
                <a:ext cx="11257699" cy="5691886"/>
              </a:xfrm>
            </p:spPr>
            <p:txBody>
              <a:bodyPr/>
              <a:lstStyle/>
              <a:p>
                <a:pPr marL="0" indent="0">
                  <a:spcAft>
                    <a:spcPts val="1200"/>
                  </a:spcAft>
                  <a:buNone/>
                </a:pPr>
                <a:r>
                  <a:rPr lang="en-US" altLang="zh-CN" b="1" dirty="0">
                    <a:solidFill>
                      <a:schemeClr val="accent4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Classical population models in ecology</a:t>
                </a:r>
                <a:endParaRPr lang="en-GB" altLang="zh-CN" b="1" dirty="0">
                  <a:solidFill>
                    <a:schemeClr val="accent4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en-GB" altLang="zh-CN" b="1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L</a:t>
                </a:r>
                <a:r>
                  <a:rPr lang="en-US" altLang="zh-CN" b="1" i="1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ogistic</a:t>
                </a:r>
                <a:r>
                  <a:rPr lang="en-US" altLang="zh-CN" b="1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equation</a:t>
                </a:r>
                <a:r>
                  <a:rPr lang="en-US" altLang="zh-CN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  <a:endParaRPr lang="en-GB" altLang="zh-CN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GB" altLang="zh-CN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d</m:t>
                        </m:r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𝑁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GB" altLang="zh-CN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d</m:t>
                        </m:r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𝑡</m:t>
                        </m:r>
                      </m:den>
                    </m:f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=</m:t>
                    </m:r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𝑟𝑁</m:t>
                    </m:r>
                    <m:d>
                      <m:dPr>
                        <m:ctrlP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</m:ctrlPr>
                      </m:dPr>
                      <m:e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1−</m:t>
                        </m:r>
                        <m:f>
                          <m:fPr>
                            <m:ctrlPr>
                              <a:rPr lang="en-GB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</a:rPr>
                            </m:ctrlPr>
                          </m:fPr>
                          <m:num>
                            <m:r>
                              <a:rPr lang="en-GB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</a:rPr>
                              <m:t>𝑁</m:t>
                            </m:r>
                          </m:num>
                          <m:den>
                            <m:r>
                              <a:rPr lang="en-GB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</a:rPr>
                              <m:t>𝐾</m:t>
                            </m:r>
                          </m:den>
                        </m:f>
                      </m:e>
                    </m:d>
                  </m:oMath>
                </a14:m>
                <a:r>
                  <a:rPr lang="en-GB" altLang="zh-CN" dirty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GB" altLang="zh-CN" b="1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Fisher-KPP </a:t>
                </a:r>
                <a:r>
                  <a:rPr lang="en-US" altLang="zh-CN" b="1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model</a:t>
                </a:r>
                <a:r>
                  <a:rPr lang="en-US" altLang="zh-CN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  <a:endParaRPr lang="en-GB" altLang="zh-CN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𝜕</m:t>
                        </m:r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𝑁</m:t>
                        </m:r>
                      </m:num>
                      <m:den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𝜕</m:t>
                        </m:r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𝑡</m:t>
                        </m:r>
                      </m:den>
                    </m:f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=</m:t>
                    </m:r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𝐷</m:t>
                    </m:r>
                    <m:f>
                      <m:fPr>
                        <m:ctrlP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</a:rPr>
                            </m:ctrlPr>
                          </m:sSupPr>
                          <m:e>
                            <m:r>
                              <a:rPr lang="en-GB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</a:rPr>
                              <m:t>𝜕</m:t>
                            </m:r>
                          </m:e>
                          <m:sup>
                            <m:r>
                              <a:rPr lang="en-GB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</a:rPr>
                              <m:t>2</m:t>
                            </m:r>
                          </m:sup>
                        </m:sSup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𝑁</m:t>
                        </m:r>
                      </m:num>
                      <m:den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𝜕</m:t>
                        </m:r>
                        <m:sSup>
                          <m:sSupPr>
                            <m:ctrlPr>
                              <a:rPr lang="en-GB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</a:rPr>
                            </m:ctrlPr>
                          </m:sSupPr>
                          <m:e>
                            <m:r>
                              <a:rPr lang="en-GB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</a:rPr>
                              <m:t>𝑥</m:t>
                            </m:r>
                          </m:e>
                          <m:sup>
                            <m:r>
                              <a:rPr lang="en-GB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+</m:t>
                    </m:r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𝑟𝑁</m:t>
                    </m:r>
                    <m:d>
                      <m:dPr>
                        <m:ctrlP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</m:ctrlPr>
                      </m:dPr>
                      <m:e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1−</m:t>
                        </m:r>
                        <m:f>
                          <m:fPr>
                            <m:ctrlPr>
                              <a:rPr lang="en-GB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</a:rPr>
                            </m:ctrlPr>
                          </m:fPr>
                          <m:num>
                            <m:r>
                              <a:rPr lang="en-GB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</a:rPr>
                              <m:t>𝑁</m:t>
                            </m:r>
                          </m:num>
                          <m:den>
                            <m:r>
                              <a:rPr lang="en-GB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</a:rPr>
                              <m:t>𝐾</m:t>
                            </m:r>
                          </m:den>
                        </m:f>
                      </m:e>
                    </m:d>
                  </m:oMath>
                </a14:m>
                <a:r>
                  <a:rPr lang="en-GB" altLang="zh-CN" dirty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𝑁</m:t>
                    </m:r>
                  </m:oMath>
                </a14:m>
                <a:r>
                  <a:rPr lang="en-GB" altLang="zh-CN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population density;</a:t>
                </a:r>
              </a:p>
              <a:p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𝐷</m:t>
                    </m:r>
                  </m:oMath>
                </a14:m>
                <a:r>
                  <a:rPr lang="en-US" altLang="zh-CN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effective diffusion coefficient;</a:t>
                </a:r>
              </a:p>
              <a:p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 </m:t>
                    </m:r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𝑟</m:t>
                    </m:r>
                  </m:oMath>
                </a14:m>
                <a:r>
                  <a:rPr lang="en-US" altLang="zh-CN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intrinsic growth rate;</a:t>
                </a:r>
              </a:p>
              <a:p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𝐾</m:t>
                    </m:r>
                  </m:oMath>
                </a14:m>
                <a:r>
                  <a:rPr lang="en-US" altLang="zh-CN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carrying capacity;</a:t>
                </a:r>
              </a:p>
              <a:p>
                <a:endParaRPr lang="en-US" altLang="zh-CN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endParaRPr lang="en-GB" altLang="zh-CN" dirty="0">
                  <a:solidFill>
                    <a:srgbClr val="000000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  <a:p>
                <a:pPr marL="0" indent="0">
                  <a:spcAft>
                    <a:spcPts val="1200"/>
                  </a:spcAft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88106A-A7D4-4F27-DBCC-2C560239F39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241251" y="1029589"/>
                <a:ext cx="11257699" cy="5691886"/>
              </a:xfrm>
              <a:blipFill>
                <a:blip r:embed="rId3"/>
                <a:stretch>
                  <a:fillRect l="-1138" t="-182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2C87E60D-6E78-77F9-CA1A-B7BD3773C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1A53729-18EB-1ABE-632E-3C5093972990}"/>
              </a:ext>
            </a:extLst>
          </p:cNvPr>
          <p:cNvSpPr txBox="1"/>
          <p:nvPr/>
        </p:nvSpPr>
        <p:spPr>
          <a:xfrm>
            <a:off x="6096000" y="1777649"/>
            <a:ext cx="56410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i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Travelling wave</a:t>
            </a:r>
            <a:r>
              <a:rPr lang="en-US" altLang="zh-CN" sz="2000" i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GB" sz="2000" i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altLang="zh-CN" sz="20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population </a:t>
            </a:r>
            <a:r>
              <a:rPr lang="en-US" altLang="zh-CN" sz="20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profile that moves through space at a constant speed without changing shape, it describes how species spread into new areas.</a:t>
            </a:r>
            <a:endParaRPr lang="en-GB" altLang="zh-CN" sz="2000" b="0" i="0" noProof="0" dirty="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1B6CF3F6-BA51-84A6-7FE0-829D72431F7C}"/>
                  </a:ext>
                </a:extLst>
              </p:cNvPr>
              <p:cNvSpPr txBox="1"/>
              <p:nvPr/>
            </p:nvSpPr>
            <p:spPr>
              <a:xfrm>
                <a:off x="5451189" y="3218304"/>
                <a:ext cx="3465348" cy="1077218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altLang="zh-CN" sz="160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In </a:t>
                </a:r>
                <a:r>
                  <a:rPr lang="en-GB" altLang="zh-CN" sz="1600" b="1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Fisher-KPP </a:t>
                </a:r>
                <a:r>
                  <a:rPr lang="en-US" altLang="zh-CN" sz="1600" b="1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model</a:t>
                </a:r>
                <a:r>
                  <a:rPr lang="en-US" altLang="zh-CN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any initial population will lead to a successful invasion, i.e., a travelling wave with minimum wave speed,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zh-CN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altLang="zh-CN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𝑐</m:t>
                        </m:r>
                      </m:e>
                      <m:sup>
                        <m:r>
                          <a:rPr lang="en-GB" altLang="zh-CN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∗</m:t>
                        </m:r>
                      </m:sup>
                    </m:sSup>
                    <m:r>
                      <a:rPr lang="en-US" altLang="zh-CN" sz="1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sSub>
                      <m:sSubPr>
                        <m:ctrlPr>
                          <a:rPr lang="en-US" altLang="zh-CN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𝑐</m:t>
                        </m:r>
                      </m:e>
                      <m:sub>
                        <m:r>
                          <a:rPr lang="en-US" altLang="zh-CN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𝑚𝑖𝑛</m:t>
                        </m:r>
                      </m:sub>
                    </m:sSub>
                  </m:oMath>
                </a14:m>
                <a:r>
                  <a:rPr lang="en-US" altLang="zh-CN" sz="1600" b="0" dirty="0">
                    <a:solidFill>
                      <a:srgbClr val="000000"/>
                    </a:solidFill>
                    <a:latin typeface="Calibri" panose="020F050202020403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1B6CF3F6-BA51-84A6-7FE0-829D72431F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1189" y="3218304"/>
                <a:ext cx="3465348" cy="1077218"/>
              </a:xfrm>
              <a:prstGeom prst="rect">
                <a:avLst/>
              </a:prstGeom>
              <a:blipFill>
                <a:blip r:embed="rId4"/>
                <a:stretch>
                  <a:fillRect l="-879" t="-1695" r="-879" b="-62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 descr="图片包含 形状&#10;&#10;AI 生成的内容可能不正确。">
            <a:extLst>
              <a:ext uri="{FF2B5EF4-FFF2-40B4-BE49-F238E27FC236}">
                <a16:creationId xmlns:a16="http://schemas.microsoft.com/office/drawing/2014/main" id="{E20EC488-E129-E76F-79A2-7FC91FF15E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566" y="4310135"/>
            <a:ext cx="3241401" cy="2469948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95FB33D7-AD58-72AB-3B55-1FBC5A2F6E0A}"/>
              </a:ext>
            </a:extLst>
          </p:cNvPr>
          <p:cNvSpPr txBox="1"/>
          <p:nvPr/>
        </p:nvSpPr>
        <p:spPr>
          <a:xfrm>
            <a:off x="9266139" y="3401236"/>
            <a:ext cx="2726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Reality, small population may go extinct.</a:t>
            </a:r>
            <a:endParaRPr lang="en-GB" altLang="zh-CN" sz="18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图片 10" descr="形状&#10;&#10;AI 生成的内容可能不正确。">
            <a:extLst>
              <a:ext uri="{FF2B5EF4-FFF2-40B4-BE49-F238E27FC236}">
                <a16:creationId xmlns:a16="http://schemas.microsoft.com/office/drawing/2014/main" id="{06102D6E-9FBD-BE67-AC64-D89884267D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598" y="4290933"/>
            <a:ext cx="3124402" cy="248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882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45AE716-B34B-3975-333B-15359074B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3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FBE2AE-5B7D-8F58-736D-0F7E269FA15C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467150" y="1200738"/>
                <a:ext cx="11257699" cy="374865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altLang="zh-CN" b="1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Strong Allee effect:</a:t>
                </a:r>
                <a:r>
                  <a:rPr lang="en-GB" altLang="zh-CN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altLang="zh-CN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there is a critical Allee threshold below which populations decline.</a:t>
                </a:r>
                <a:endParaRPr lang="en-GB" altLang="zh-CN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en-GB" altLang="zh-CN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 </a:t>
                </a:r>
                <a:r>
                  <a:rPr lang="en-US" altLang="zh-CN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population model with the strong Allee effect is:</a:t>
                </a:r>
                <a:endParaRPr lang="en-GB" altLang="zh-CN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𝜕</m:t>
                        </m:r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𝑁</m:t>
                        </m:r>
                      </m:num>
                      <m:den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𝜕</m:t>
                        </m:r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𝑡</m:t>
                        </m:r>
                      </m:den>
                    </m:f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=</m:t>
                    </m:r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𝐷</m:t>
                    </m:r>
                    <m:f>
                      <m:fPr>
                        <m:ctrlP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</a:rPr>
                            </m:ctrlPr>
                          </m:sSupPr>
                          <m:e>
                            <m:r>
                              <a:rPr lang="en-GB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</a:rPr>
                              <m:t>𝜕</m:t>
                            </m:r>
                          </m:e>
                          <m:sup>
                            <m:r>
                              <a:rPr lang="en-GB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</a:rPr>
                              <m:t>2</m:t>
                            </m:r>
                          </m:sup>
                        </m:sSup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𝑁</m:t>
                        </m:r>
                      </m:num>
                      <m:den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𝜕</m:t>
                        </m:r>
                        <m:sSup>
                          <m:sSupPr>
                            <m:ctrlPr>
                              <a:rPr lang="en-GB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</a:rPr>
                            </m:ctrlPr>
                          </m:sSupPr>
                          <m:e>
                            <m:r>
                              <a:rPr lang="en-GB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</a:rPr>
                              <m:t>𝑥</m:t>
                            </m:r>
                          </m:e>
                          <m:sup>
                            <m:r>
                              <a:rPr lang="en-GB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+</m:t>
                    </m:r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𝑟𝑁</m:t>
                    </m:r>
                    <m:d>
                      <m:dPr>
                        <m:ctrlP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</m:ctrlPr>
                      </m:dPr>
                      <m:e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1−</m:t>
                        </m:r>
                        <m:f>
                          <m:fPr>
                            <m:ctrlPr>
                              <a:rPr lang="en-GB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</a:rPr>
                            </m:ctrlPr>
                          </m:fPr>
                          <m:num>
                            <m:r>
                              <a:rPr lang="en-GB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</a:rPr>
                              <m:t>𝑁</m:t>
                            </m:r>
                          </m:num>
                          <m:den>
                            <m:r>
                              <a:rPr lang="en-GB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</a:rPr>
                              <m:t>𝐾</m:t>
                            </m:r>
                          </m:den>
                        </m:f>
                      </m:e>
                    </m:d>
                    <m:d>
                      <m:dPr>
                        <m:ctrlPr>
                          <a:rPr lang="en-GB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</a:rPr>
                            </m:ctrlPr>
                          </m:fPr>
                          <m:num>
                            <m:r>
                              <a:rPr lang="en-GB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</a:rPr>
                              <m:t>𝑁</m:t>
                            </m:r>
                          </m:num>
                          <m:den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</a:rPr>
                              <m:t>𝐴</m:t>
                            </m:r>
                          </m:den>
                        </m:f>
                        <m:r>
                          <a:rPr lang="en-GB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−1</m:t>
                        </m:r>
                      </m:e>
                    </m:d>
                  </m:oMath>
                </a14:m>
                <a:r>
                  <a:rPr lang="en-GB" altLang="zh-CN" dirty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</a:rPr>
                  <a:t>.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𝐴</m:t>
                    </m:r>
                  </m:oMath>
                </a14:m>
                <a:r>
                  <a:rPr lang="en-US" altLang="zh-CN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critical Allee threshold.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FBE2AE-5B7D-8F58-736D-0F7E269FA1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467150" y="1200738"/>
                <a:ext cx="11257699" cy="3748650"/>
              </a:xfrm>
              <a:blipFill>
                <a:blip r:embed="rId3"/>
                <a:stretch>
                  <a:fillRect l="-1138" t="-27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B82D4CE8-4380-5D75-326E-F7D7EF516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Strong Allee Effect</a:t>
            </a:r>
          </a:p>
        </p:txBody>
      </p:sp>
      <p:pic>
        <p:nvPicPr>
          <p:cNvPr id="7" name="Picture 2" descr="已生成图片">
            <a:extLst>
              <a:ext uri="{FF2B5EF4-FFF2-40B4-BE49-F238E27FC236}">
                <a16:creationId xmlns:a16="http://schemas.microsoft.com/office/drawing/2014/main" id="{E48FA99C-C6CF-3DE1-2172-18E203674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265" y="3843513"/>
            <a:ext cx="2779338" cy="2779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图片 11" descr="图示, 维恩图&#10;&#10;AI 生成的内容可能不正确。">
            <a:extLst>
              <a:ext uri="{FF2B5EF4-FFF2-40B4-BE49-F238E27FC236}">
                <a16:creationId xmlns:a16="http://schemas.microsoft.com/office/drawing/2014/main" id="{EBC56936-EFC3-F735-F7F3-2EF222792E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841" y="3843513"/>
            <a:ext cx="3361060" cy="2779338"/>
          </a:xfrm>
          <a:prstGeom prst="rect">
            <a:avLst/>
          </a:prstGeom>
        </p:spPr>
      </p:pic>
      <p:pic>
        <p:nvPicPr>
          <p:cNvPr id="13" name="图片 12" descr="图表, 折线图&#10;&#10;AI 生成的内容可能不正确。">
            <a:extLst>
              <a:ext uri="{FF2B5EF4-FFF2-40B4-BE49-F238E27FC236}">
                <a16:creationId xmlns:a16="http://schemas.microsoft.com/office/drawing/2014/main" id="{42D1B0CF-9B6F-B5D7-3366-E8DBF7F582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304" y="3843513"/>
            <a:ext cx="3355367" cy="277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897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CC6B5-F1BB-5E98-8088-E5F47EA99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0C66C7C-9760-F561-E29D-5FD5D1AFC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4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CAA051-1CF5-71CB-0FF4-25341AA0B412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467150" y="1278000"/>
                <a:ext cx="11257699" cy="50355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altLang="zh-CN" b="1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</a:t>
                </a:r>
                <a:r>
                  <a:rPr lang="en-US" altLang="zh-CN" b="1" i="1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oving</a:t>
                </a:r>
                <a:r>
                  <a:rPr lang="en-US" altLang="zh-CN" b="1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boundary condition: </a:t>
                </a:r>
                <a:r>
                  <a:rPr lang="en-US" altLang="zh-CN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represents the spatial front of an expanding population.</a:t>
                </a:r>
                <a:endParaRPr lang="en-GB" altLang="zh-CN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en-US" altLang="zh-CN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In our model, </a:t>
                </a:r>
                <a14:m>
                  <m:oMath xmlns:m="http://schemas.openxmlformats.org/officeDocument/2006/math"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𝑥</m:t>
                    </m:r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∈</m:t>
                    </m:r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(−∞, </m:t>
                    </m:r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𝐿</m:t>
                    </m:r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(</m:t>
                    </m:r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𝑡</m:t>
                    </m:r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)]</m:t>
                    </m:r>
                  </m:oMath>
                </a14:m>
                <a:r>
                  <a:rPr lang="en-US" altLang="zh-CN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and the form of moving boundary condition is:</a:t>
                </a:r>
                <a:endParaRPr lang="en-GB" dirty="0"/>
              </a:p>
              <a:p>
                <a:pPr marL="0" lvl="0" indent="0">
                  <a:lnSpc>
                    <a:spcPct val="150000"/>
                  </a:lnSpc>
                  <a:buNone/>
                  <a:defRPr/>
                </a:pPr>
                <a14:m>
                  <m:oMath xmlns:m="http://schemas.openxmlformats.org/officeDocument/2006/math"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),</m:t>
                    </m:r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)=0</m:t>
                    </m:r>
                  </m:oMath>
                </a14:m>
                <a:r>
                  <a:rPr lang="en-GB" altLang="zh-CN" dirty="0">
                    <a:solidFill>
                      <a:prstClr val="black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,</a:t>
                </a:r>
              </a:p>
              <a:p>
                <a:pPr marL="0" lvl="0" indent="0">
                  <a:lnSpc>
                    <a:spcPct val="150000"/>
                  </a:lnSpc>
                  <a:buNone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GB" altLang="zh-CN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d</m:t>
                        </m:r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GB" altLang="zh-CN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d</m:t>
                        </m:r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𝑡</m:t>
                        </m:r>
                      </m:den>
                    </m:f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=</m:t>
                    </m:r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𝜅</m:t>
                    </m:r>
                    <m:f>
                      <m:fPr>
                        <m:ctrlP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sSub>
                      <m:sSubPr>
                        <m:ctrlP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GB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</a:rPr>
                            </m:ctrlPr>
                          </m:dPr>
                          <m:e>
                            <m:r>
                              <a:rPr lang="en-GB" altLang="zh-CN">
                                <a:latin typeface="Cambria Math" panose="02040503050406030204" pitchFamily="18" charset="0"/>
                              </a:rPr>
                              <m:t>​</m:t>
                            </m:r>
                          </m:e>
                        </m:d>
                      </m:e>
                      <m:sub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𝑥</m:t>
                        </m:r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=</m:t>
                        </m:r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𝐿</m:t>
                        </m:r>
                        <m:d>
                          <m:dPr>
                            <m:ctrlPr>
                              <a:rPr lang="en-GB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</a:rPr>
                            </m:ctrlPr>
                          </m:dPr>
                          <m:e>
                            <m:r>
                              <a:rPr lang="en-GB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</a:rPr>
                              <m:t>𝑡</m:t>
                            </m:r>
                          </m:e>
                        </m:d>
                      </m:sub>
                    </m:sSub>
                  </m:oMath>
                </a14:m>
                <a:r>
                  <a:rPr lang="en-GB" altLang="zh-CN" dirty="0">
                    <a:solidFill>
                      <a:prstClr val="black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.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𝐿</m:t>
                    </m:r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(</m:t>
                    </m:r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𝑡</m:t>
                    </m:r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)</m:t>
                    </m:r>
                  </m:oMath>
                </a14:m>
                <a:r>
                  <a:rPr lang="en-GB" altLang="zh-CN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the position of the moving boundary at time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𝑡</m:t>
                    </m:r>
                  </m:oMath>
                </a14:m>
                <a:r>
                  <a:rPr lang="en-GB" altLang="zh-CN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;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𝜅</m:t>
                    </m:r>
                  </m:oMath>
                </a14:m>
                <a:r>
                  <a:rPr lang="en-GB" altLang="zh-CN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a positive constant that scales the rate of boundary movement with the gradient of the population density.</a:t>
                </a:r>
                <a:endParaRPr lang="en-GB" altLang="zh-CN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lvl="0" indent="0">
                  <a:lnSpc>
                    <a:spcPct val="150000"/>
                  </a:lnSpc>
                  <a:buNone/>
                  <a:defRPr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CAA051-1CF5-71CB-0FF4-25341AA0B4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467150" y="1278000"/>
                <a:ext cx="11257699" cy="5035538"/>
              </a:xfrm>
              <a:blipFill>
                <a:blip r:embed="rId3"/>
                <a:stretch>
                  <a:fillRect l="-1138" t="-2058" r="-9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94C71785-4513-962C-C79F-AC2347042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Moving Boundary Condition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32E941D-971F-9980-1D4B-D79A8E47425F}"/>
              </a:ext>
            </a:extLst>
          </p:cNvPr>
          <p:cNvSpPr txBox="1"/>
          <p:nvPr/>
        </p:nvSpPr>
        <p:spPr>
          <a:xfrm>
            <a:off x="282905" y="6107939"/>
            <a:ext cx="116261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Cammarota D, Monteiro NZ, Menezes R, Fort H, Segura AM. Lotka–Volterra model with Allee effect: Equilibria, coexistence and size scaling of maximum and minimum abundance. Journal of Mathematical Biology.2023;87(6):82.</a:t>
            </a:r>
          </a:p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Liu L. A free boundary problem with a Stefan condition for a ratio-dependent predator-prey model.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arXivpreprint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arXiv:200914036. 2020.</a:t>
            </a:r>
          </a:p>
        </p:txBody>
      </p:sp>
    </p:spTree>
    <p:extLst>
      <p:ext uri="{BB962C8B-B14F-4D97-AF65-F5344CB8AC3E}">
        <p14:creationId xmlns:p14="http://schemas.microsoft.com/office/powerpoint/2010/main" val="90696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E4241-540A-2ABB-6801-546D6EED5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A6F7B4-7671-46A7-A904-FD5BD23D3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5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8DCF87-D3AD-01C7-3854-8FFBD49DF4FD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454925" y="1051777"/>
                <a:ext cx="11257699" cy="50355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altLang="zh-CN" sz="2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With the moving boundary condition, there are sharp-front travelling waves, which makes the model more realistic:</a:t>
                </a:r>
                <a:endParaRPr lang="en-US" altLang="zh-CN" sz="20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lvl="0" indent="0">
                  <a:lnSpc>
                    <a:spcPct val="150000"/>
                  </a:lnSpc>
                  <a:buNone/>
                  <a:defRPr/>
                </a:pPr>
                <a:endParaRPr lang="en-GB" sz="2000" dirty="0">
                  <a:solidFill>
                    <a:schemeClr val="tx1"/>
                  </a:solidFill>
                </a:endParaRPr>
              </a:p>
              <a:p>
                <a:pPr marL="0" lvl="0" indent="0">
                  <a:lnSpc>
                    <a:spcPct val="150000"/>
                  </a:lnSpc>
                  <a:buNone/>
                  <a:defRPr/>
                </a:pPr>
                <a:endParaRPr lang="en-GB" sz="2000" dirty="0">
                  <a:solidFill>
                    <a:schemeClr val="tx1"/>
                  </a:solidFill>
                </a:endParaRPr>
              </a:p>
              <a:p>
                <a:pPr marL="0" lvl="0" indent="0">
                  <a:lnSpc>
                    <a:spcPct val="150000"/>
                  </a:lnSpc>
                  <a:buNone/>
                  <a:defRPr/>
                </a:pPr>
                <a:endParaRPr lang="en-GB" sz="2000" dirty="0">
                  <a:solidFill>
                    <a:schemeClr val="tx1"/>
                  </a:solidFill>
                </a:endParaRPr>
              </a:p>
              <a:p>
                <a:pPr marL="0" lvl="0" indent="0">
                  <a:lnSpc>
                    <a:spcPct val="150000"/>
                  </a:lnSpc>
                  <a:buNone/>
                  <a:defRPr/>
                </a:pPr>
                <a:endParaRPr lang="en-GB" sz="2000" dirty="0">
                  <a:solidFill>
                    <a:schemeClr val="tx1"/>
                  </a:solidFill>
                </a:endParaRPr>
              </a:p>
              <a:p>
                <a:pPr marL="0" lvl="0" indent="0">
                  <a:lnSpc>
                    <a:spcPct val="150000"/>
                  </a:lnSpc>
                  <a:buNone/>
                  <a:defRPr/>
                </a:pPr>
                <a:endParaRPr lang="en-GB" sz="2000" dirty="0">
                  <a:solidFill>
                    <a:schemeClr val="tx1"/>
                  </a:solidFill>
                </a:endParaRPr>
              </a:p>
              <a:p>
                <a:pPr marL="0" lvl="0" indent="0">
                  <a:lnSpc>
                    <a:spcPct val="150000"/>
                  </a:lnSpc>
                  <a:buNone/>
                  <a:defRPr/>
                </a:pPr>
                <a:endParaRPr lang="en-GB" sz="8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altLang="zh-CN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 novelty in our model:</a:t>
                </a:r>
              </a:p>
              <a:p>
                <a:pPr marL="0" indent="0">
                  <a:buNone/>
                </a:pPr>
                <a:r>
                  <a:rPr lang="en-US" altLang="zh-CN" sz="20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We are incorporating </a:t>
                </a:r>
                <a:r>
                  <a:rPr lang="en-US" altLang="zh-CN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both</a:t>
                </a:r>
                <a:r>
                  <a:rPr lang="en-US" altLang="zh-CN" sz="20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the strong Allee effect and the moving boundary condition into the population model.</a:t>
                </a:r>
              </a:p>
              <a:p>
                <a:pPr marL="0" indent="0">
                  <a:buNone/>
                </a:pPr>
                <a:r>
                  <a:rPr lang="en-US" altLang="zh-CN" sz="20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Note that in our model, we have travelling wave solutions with speed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&lt;</m:t>
                        </m:r>
                        <m:r>
                          <a:rPr lang="en-GB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GB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8DCF87-D3AD-01C7-3854-8FFBD49DF4F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454925" y="1051777"/>
                <a:ext cx="11257699" cy="5035538"/>
              </a:xfrm>
              <a:blipFill>
                <a:blip r:embed="rId3"/>
                <a:stretch>
                  <a:fillRect l="-596" t="-1332" r="-271" b="-84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D5B8E480-0433-8252-5A31-EF14DBFDAB98}"/>
              </a:ext>
            </a:extLst>
          </p:cNvPr>
          <p:cNvSpPr txBox="1"/>
          <p:nvPr/>
        </p:nvSpPr>
        <p:spPr>
          <a:xfrm>
            <a:off x="454925" y="6334780"/>
            <a:ext cx="11626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El-Hachem M, McCue SW, Jin W, Du Y, Simpson MJ. Revisiting the Fisher–Kolmogorov-Petrovsky–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Piskunovequation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interpret the spreading–extinction dichotomy. Proc R Soc A. 2019;475(2229):20190378.</a:t>
            </a:r>
          </a:p>
        </p:txBody>
      </p:sp>
      <p:pic>
        <p:nvPicPr>
          <p:cNvPr id="7" name="图片 6" descr="图表, 直方图&#10;&#10;AI 生成的内容可能不正确。">
            <a:extLst>
              <a:ext uri="{FF2B5EF4-FFF2-40B4-BE49-F238E27FC236}">
                <a16:creationId xmlns:a16="http://schemas.microsoft.com/office/drawing/2014/main" id="{C603A0D9-F9BF-BCA5-48D9-B34143E225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556" y="1657560"/>
            <a:ext cx="8240736" cy="312248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576B8EE4-EDE8-744E-0328-EA3962027357}"/>
              </a:ext>
            </a:extLst>
          </p:cNvPr>
          <p:cNvSpPr txBox="1"/>
          <p:nvPr/>
        </p:nvSpPr>
        <p:spPr>
          <a:xfrm>
            <a:off x="1639556" y="4628984"/>
            <a:ext cx="42513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altLang="zh-CN" sz="16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</a:t>
            </a:r>
            <a:r>
              <a:rPr lang="en-US" sz="16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model </a:t>
            </a:r>
            <a:r>
              <a:rPr lang="en-US" sz="16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without</a:t>
            </a:r>
            <a:r>
              <a:rPr lang="en-US" sz="16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moving boundary condition</a:t>
            </a:r>
            <a:endParaRPr lang="en-GB" sz="16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46B4475-C111-9366-6075-6BF6EB9055AA}"/>
              </a:ext>
            </a:extLst>
          </p:cNvPr>
          <p:cNvSpPr txBox="1"/>
          <p:nvPr/>
        </p:nvSpPr>
        <p:spPr>
          <a:xfrm>
            <a:off x="6096000" y="4628984"/>
            <a:ext cx="42513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altLang="zh-CN" sz="16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</a:t>
            </a:r>
            <a:r>
              <a:rPr lang="en-US" sz="16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model </a:t>
            </a:r>
            <a:r>
              <a:rPr lang="en-US" sz="16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en-US" sz="16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moving boundary condition</a:t>
            </a:r>
            <a:endParaRPr lang="en-GB" sz="16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08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B7A935-D225-04F8-5E62-0F11D00F9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6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CA28C6D-CA35-AAFF-D581-97EFCEF13850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250875" y="1326720"/>
                <a:ext cx="11690252" cy="5422069"/>
              </a:xfrm>
            </p:spPr>
            <p:txBody>
              <a:bodyPr/>
              <a:lstStyle/>
              <a:p>
                <a:pPr marL="0" lvl="0" indent="0">
                  <a:lnSpc>
                    <a:spcPct val="150000"/>
                  </a:lnSpc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𝜕</m:t>
                          </m:r>
                          <m: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𝑢</m:t>
                          </m:r>
                        </m:num>
                        <m:den>
                          <m: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𝜕</m:t>
                          </m:r>
                          <m: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𝑡</m:t>
                          </m:r>
                        </m:den>
                      </m:f>
                      <m:r>
                        <a:rPr lang="en-GB" altLang="zh-C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</a:rPr>
                        <m:t>=</m:t>
                      </m:r>
                      <m:f>
                        <m:fPr>
                          <m:ctrlP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altLang="zh-C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</a:rPr>
                              </m:ctrlPr>
                            </m:sSupPr>
                            <m:e>
                              <m:r>
                                <a:rPr lang="en-GB" altLang="zh-C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GB" altLang="zh-C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𝑢</m:t>
                          </m:r>
                        </m:num>
                        <m:den>
                          <m: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GB" altLang="zh-C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</a:rPr>
                              </m:ctrlPr>
                            </m:sSupPr>
                            <m:e>
                              <m:r>
                                <a:rPr lang="en-GB" altLang="zh-C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altLang="zh-C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altLang="zh-C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</a:rPr>
                        <m:t>+</m:t>
                      </m:r>
                      <m:r>
                        <a:rPr lang="en-GB" altLang="zh-C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</a:rPr>
                        <m:t>𝑢</m:t>
                      </m:r>
                      <m:d>
                        <m:dPr>
                          <m:ctrlP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</m:ctrlPr>
                        </m:dPr>
                        <m:e>
                          <m: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1−</m:t>
                          </m:r>
                          <m: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𝑢</m:t>
                          </m:r>
                        </m:e>
                      </m:d>
                      <m:d>
                        <m:dPr>
                          <m:ctrlP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</m:ctrlPr>
                        </m:dPr>
                        <m:e>
                          <m: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𝑢</m:t>
                          </m:r>
                          <m: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−</m:t>
                          </m:r>
                          <m: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𝑎</m:t>
                          </m:r>
                        </m:e>
                      </m:d>
                      <m:r>
                        <a:rPr lang="en-US" altLang="zh-C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</a:rPr>
                        <m:t>,</m:t>
                      </m:r>
                    </m:oMath>
                  </m:oMathPara>
                </a14:m>
                <a:endParaRPr lang="en-GB" altLang="zh-CN" sz="2000" dirty="0">
                  <a:solidFill>
                    <a:srgbClr val="000000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  <a:p>
                <a:pPr marL="0" lvl="0" indent="0">
                  <a:lnSpc>
                    <a:spcPct val="150000"/>
                  </a:lnSpc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𝜕</m:t>
                          </m:r>
                          <m: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𝑢</m:t>
                          </m:r>
                        </m:num>
                        <m:den>
                          <m: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sSub>
                        <m:sSubPr>
                          <m:ctrlP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GB" altLang="zh-C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</a:rPr>
                              </m:ctrlPr>
                            </m:dPr>
                            <m:e>
                              <m:r>
                                <a:rPr lang="en-GB" altLang="zh-CN" sz="2000">
                                  <a:latin typeface="Cambria Math" panose="02040503050406030204" pitchFamily="18" charset="0"/>
                                </a:rPr>
                                <m:t>​</m:t>
                              </m:r>
                            </m:e>
                          </m:d>
                        </m:e>
                        <m:sub>
                          <m: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𝑥</m:t>
                          </m:r>
                          <m: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=0</m:t>
                          </m:r>
                        </m:sub>
                      </m:sSub>
                      <m:r>
                        <a:rPr lang="en-GB" altLang="zh-C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</a:rPr>
                        <m:t>=0,  </m:t>
                      </m:r>
                      <m:r>
                        <a:rPr lang="en-GB" altLang="zh-C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</a:rPr>
                        <m:t>𝑢</m:t>
                      </m:r>
                      <m:d>
                        <m:dPr>
                          <m:ctrlP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</m:ctrlPr>
                        </m:dPr>
                        <m:e>
                          <m: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𝐿</m:t>
                          </m:r>
                          <m:d>
                            <m:dPr>
                              <m:ctrlPr>
                                <a:rPr lang="en-GB" altLang="zh-C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</a:rPr>
                              </m:ctrlPr>
                            </m:dPr>
                            <m:e>
                              <m:r>
                                <a:rPr lang="en-GB" altLang="zh-C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</a:rPr>
                                <m:t>𝑡</m:t>
                              </m:r>
                            </m:e>
                          </m:d>
                          <m: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,</m:t>
                          </m:r>
                          <m: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𝑡</m:t>
                          </m:r>
                        </m:e>
                      </m:d>
                      <m:r>
                        <a:rPr lang="en-GB" altLang="zh-C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</a:rPr>
                        <m:t>= 0,  </m:t>
                      </m:r>
                      <m:f>
                        <m:fPr>
                          <m:ctrlP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altLang="zh-CN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d</m:t>
                          </m:r>
                          <m: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  <m:d>
                            <m:dPr>
                              <m:ctrlPr>
                                <a:rPr lang="en-GB" altLang="zh-C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altLang="zh-C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en-GB" altLang="zh-CN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d</m:t>
                          </m:r>
                          <m: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𝑡</m:t>
                          </m:r>
                        </m:den>
                      </m:f>
                      <m:r>
                        <a:rPr lang="en-GB" altLang="zh-C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</a:rPr>
                        <m:t>=</m:t>
                      </m:r>
                      <m:r>
                        <a:rPr lang="en-GB" altLang="zh-C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altLang="zh-C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𝜅</m:t>
                      </m:r>
                      <m:f>
                        <m:fPr>
                          <m:ctrlP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sSub>
                        <m:sSubPr>
                          <m:ctrlP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GB" altLang="zh-C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</a:rPr>
                              </m:ctrlPr>
                            </m:dPr>
                            <m:e>
                              <m:r>
                                <a:rPr lang="en-GB" altLang="zh-CN" sz="2000">
                                  <a:latin typeface="Cambria Math" panose="02040503050406030204" pitchFamily="18" charset="0"/>
                                </a:rPr>
                                <m:t>​</m:t>
                              </m:r>
                            </m:e>
                          </m:d>
                        </m:e>
                        <m:sub>
                          <m: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𝑥</m:t>
                          </m:r>
                          <m: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=</m:t>
                          </m:r>
                          <m:r>
                            <a:rPr lang="en-GB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𝐿</m:t>
                          </m:r>
                          <m:d>
                            <m:dPr>
                              <m:ctrlPr>
                                <a:rPr lang="en-GB" altLang="zh-C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</a:rPr>
                              </m:ctrlPr>
                            </m:dPr>
                            <m:e>
                              <m:r>
                                <a:rPr lang="en-GB" altLang="zh-C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</a:rPr>
                                <m:t>𝑡</m:t>
                              </m:r>
                            </m:e>
                          </m:d>
                        </m:sub>
                      </m:sSub>
                      <m:r>
                        <a:rPr lang="en-US" altLang="zh-C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</a:rPr>
                        <m:t>.</m:t>
                      </m:r>
                    </m:oMath>
                  </m:oMathPara>
                </a14:m>
                <a:endParaRPr lang="en-GB" altLang="zh-CN" sz="2000" dirty="0">
                  <a:solidFill>
                    <a:srgbClr val="000000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  <a:p>
                <a:pPr marL="0" indent="0">
                  <a:buNone/>
                </a:pPr>
                <a:endParaRPr lang="en-GB" altLang="zh-CN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endParaRPr lang="en-GB" altLang="zh-CN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en-GB" altLang="zh-CN" sz="20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 PDE can be converted into the following ODE system:</a:t>
                </a:r>
              </a:p>
              <a:p>
                <a:pPr marL="0" lvl="0" indent="0">
                  <a:lnSpc>
                    <a:spcPct val="150000"/>
                  </a:lnSpc>
                  <a:buNone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altLang="zh-C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GB" altLang="zh-CN" sz="20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d</m:t>
                        </m:r>
                        <m:r>
                          <a:rPr lang="en-GB" altLang="zh-C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𝑈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GB" altLang="zh-CN" sz="20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d</m:t>
                        </m:r>
                        <m:r>
                          <a:rPr lang="en-GB" altLang="zh-C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𝑧</m:t>
                        </m:r>
                      </m:den>
                    </m:f>
                    <m:r>
                      <a:rPr lang="en-GB" altLang="zh-C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=</m:t>
                    </m:r>
                    <m:r>
                      <a:rPr lang="en-GB" altLang="zh-C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GB" altLang="zh-CN" sz="2000" dirty="0">
                    <a:solidFill>
                      <a:srgbClr val="000000"/>
                    </a:solidFill>
                    <a:latin typeface="等线" panose="02010600030101010101" pitchFamily="2" charset="-122"/>
                    <a:ea typeface="Cambria Math" panose="02040503050406030204" pitchFamily="18" charset="0"/>
                  </a:rPr>
                  <a:t>,</a:t>
                </a:r>
              </a:p>
              <a:p>
                <a:pPr marL="0" indent="0">
                  <a:lnSpc>
                    <a:spcPct val="150000"/>
                  </a:lnSpc>
                  <a:buNone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altLang="zh-C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GB" altLang="zh-CN" sz="20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d</m:t>
                        </m:r>
                        <m:r>
                          <a:rPr lang="en-GB" altLang="zh-C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𝑉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GB" altLang="zh-CN" sz="20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d</m:t>
                        </m:r>
                        <m:r>
                          <a:rPr lang="en-GB" altLang="zh-C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𝑧</m:t>
                        </m:r>
                      </m:den>
                    </m:f>
                    <m:r>
                      <a:rPr lang="en-GB" altLang="zh-C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=−</m:t>
                    </m:r>
                    <m:r>
                      <a:rPr lang="en-GB" altLang="zh-C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𝑐𝑉</m:t>
                    </m:r>
                    <m:r>
                      <a:rPr lang="en-GB" altLang="zh-C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 − </m:t>
                    </m:r>
                    <m:r>
                      <a:rPr lang="en-GB" altLang="zh-C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</a:rPr>
                      <m:t>𝑈</m:t>
                    </m:r>
                    <m:d>
                      <m:dPr>
                        <m:ctrlPr>
                          <a:rPr lang="en-GB" altLang="zh-C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</m:ctrlPr>
                      </m:dPr>
                      <m:e>
                        <m:r>
                          <a:rPr lang="en-GB" altLang="zh-C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1 − </m:t>
                        </m:r>
                        <m:r>
                          <a:rPr lang="en-GB" altLang="zh-C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𝑈</m:t>
                        </m:r>
                      </m:e>
                    </m:d>
                    <m:d>
                      <m:dPr>
                        <m:ctrlPr>
                          <a:rPr lang="en-GB" altLang="zh-C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</m:ctrlPr>
                      </m:dPr>
                      <m:e>
                        <m:r>
                          <a:rPr lang="en-GB" altLang="zh-C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𝑈</m:t>
                        </m:r>
                        <m:r>
                          <a:rPr lang="en-GB" altLang="zh-C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 − </m:t>
                        </m:r>
                        <m:r>
                          <a:rPr lang="en-GB" altLang="zh-C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𝑎</m:t>
                        </m:r>
                      </m:e>
                    </m:d>
                  </m:oMath>
                </a14:m>
                <a:r>
                  <a:rPr lang="en-GB" altLang="zh-CN" sz="2000" dirty="0">
                    <a:solidFill>
                      <a:srgbClr val="000000"/>
                    </a:solidFill>
                    <a:latin typeface="等线" panose="02010600030101010101" pitchFamily="2" charset="-122"/>
                    <a:ea typeface="Cambria Math" panose="02040503050406030204" pitchFamily="18" charset="0"/>
                  </a:rPr>
                  <a:t>,</a:t>
                </a:r>
              </a:p>
              <a:p>
                <a:pPr marL="0" indent="0">
                  <a:lnSpc>
                    <a:spcPct val="150000"/>
                  </a:lnSpc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</a:rPr>
                        <m:t>𝑈</m:t>
                      </m:r>
                      <m:d>
                        <m:dPr>
                          <m:ctrlPr>
                            <a:rPr lang="en-US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0</m:t>
                          </m:r>
                        </m:e>
                      </m:d>
                      <m:r>
                        <a:rPr lang="en-GB" altLang="zh-C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</a:rPr>
                        <m:t>=0,  </m:t>
                      </m:r>
                      <m:r>
                        <a:rPr lang="en-US" altLang="zh-C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</a:rPr>
                        <m:t>𝑉</m:t>
                      </m:r>
                      <m:d>
                        <m:dPr>
                          <m:ctrlPr>
                            <a:rPr lang="en-US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0</m:t>
                          </m:r>
                        </m:e>
                      </m:d>
                      <m:r>
                        <a:rPr lang="en-GB" altLang="zh-C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</a:rPr>
                        <m:t>=</m:t>
                      </m:r>
                      <m:r>
                        <a:rPr lang="en-US" altLang="zh-C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</a:rPr>
                        <m:t>−</m:t>
                      </m:r>
                      <m:f>
                        <m:fPr>
                          <m:ctrlPr>
                            <a:rPr lang="en-US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𝑐</m:t>
                          </m:r>
                        </m:num>
                        <m:den>
                          <m:r>
                            <a:rPr lang="en-US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𝜅</m:t>
                          </m:r>
                        </m:den>
                      </m:f>
                      <m:r>
                        <a:rPr lang="en-US" altLang="zh-C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</a:rPr>
                        <m:t>,  </m:t>
                      </m:r>
                      <m:r>
                        <a:rPr lang="en-US" altLang="zh-C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</a:rPr>
                        <m:t>𝑈</m:t>
                      </m:r>
                      <m:d>
                        <m:dPr>
                          <m:ctrlPr>
                            <a:rPr lang="en-US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−∞</m:t>
                          </m:r>
                        </m:e>
                      </m:d>
                      <m:r>
                        <a:rPr lang="en-GB" altLang="zh-C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</a:rPr>
                        <m:t>=</m:t>
                      </m:r>
                      <m:r>
                        <a:rPr lang="en-US" altLang="zh-C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</a:rPr>
                        <m:t>1,  </m:t>
                      </m:r>
                      <m:r>
                        <a:rPr lang="en-US" altLang="zh-C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</a:rPr>
                        <m:t>𝑉</m:t>
                      </m:r>
                      <m:d>
                        <m:dPr>
                          <m:ctrlPr>
                            <a:rPr lang="en-US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−∞</m:t>
                          </m:r>
                        </m:e>
                      </m:d>
                      <m:r>
                        <a:rPr lang="en-GB" altLang="zh-C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</a:rPr>
                        <m:t>=</m:t>
                      </m:r>
                      <m:r>
                        <a:rPr lang="en-US" altLang="zh-C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</a:rPr>
                        <m:t>0.</m:t>
                      </m:r>
                    </m:oMath>
                  </m:oMathPara>
                </a14:m>
                <a:endParaRPr lang="en-GB" altLang="zh-CN" sz="2000" dirty="0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GB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CA28C6D-CA35-AAFF-D581-97EFCEF1385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250875" y="1326720"/>
                <a:ext cx="11690252" cy="5422069"/>
              </a:xfrm>
              <a:blipFill>
                <a:blip r:embed="rId3"/>
                <a:stretch>
                  <a:fillRect l="-521" b="-1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07FD5154-F066-A6FB-38B4-76796B153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Allee–Stefan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56949BE1-A24F-8997-2714-32C121B5E884}"/>
                  </a:ext>
                </a:extLst>
              </p:cNvPr>
              <p:cNvSpPr txBox="1"/>
              <p:nvPr/>
            </p:nvSpPr>
            <p:spPr>
              <a:xfrm>
                <a:off x="8416024" y="1338589"/>
                <a:ext cx="3321050" cy="1775999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200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We seek travelling wave solutions of the form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𝑢</m:t>
                    </m:r>
                    <m:d>
                      <m:dPr>
                        <m:ctrlPr>
                          <a:rPr lang="en-US" altLang="zh-CN" sz="2000" i="1" smtClean="0">
                            <a:solidFill>
                              <a:schemeClr val="accent5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solidFill>
                              <a:schemeClr val="accent5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US" altLang="zh-CN" sz="2000" b="0" i="1" smtClean="0">
                            <a:solidFill>
                              <a:schemeClr val="accent5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,</m:t>
                        </m:r>
                        <m:r>
                          <a:rPr lang="en-US" altLang="zh-CN" sz="2000" b="0" i="1" smtClean="0">
                            <a:solidFill>
                              <a:schemeClr val="accent5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𝑡</m:t>
                        </m:r>
                      </m:e>
                    </m:d>
                    <m:r>
                      <a:rPr lang="en-US" altLang="zh-CN" sz="2000" b="0" i="1" smtClean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=</m:t>
                    </m:r>
                    <m:r>
                      <a:rPr lang="en-US" altLang="zh-CN" sz="2000" b="0" i="1" smtClean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𝑈</m:t>
                    </m:r>
                    <m:r>
                      <a:rPr lang="en-US" altLang="zh-CN" sz="2000" b="0" i="1" smtClean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zh-CN" sz="2000" b="0" i="1" smtClean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𝑧</m:t>
                    </m:r>
                    <m:r>
                      <a:rPr lang="en-US" altLang="zh-CN" sz="2000" b="0" i="1" smtClean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GB" sz="2000" noProof="0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00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with travelling wave coordinate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𝑧</m:t>
                    </m:r>
                    <m:r>
                      <a:rPr lang="en-US" altLang="zh-CN" sz="2000" b="0" i="1" smtClean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=</m:t>
                    </m:r>
                    <m:r>
                      <a:rPr lang="en-US" altLang="zh-CN" sz="2000" b="0" i="1" smtClean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𝑥</m:t>
                    </m:r>
                    <m:r>
                      <a:rPr lang="en-US" altLang="zh-CN" sz="2000" b="0" i="1" smtClean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−</m:t>
                    </m:r>
                    <m:r>
                      <a:rPr lang="en-US" altLang="zh-CN" sz="2000" b="0" i="1" smtClean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𝑐𝑡</m:t>
                    </m:r>
                  </m:oMath>
                </a14:m>
                <a:r>
                  <a:rPr lang="en-GB" sz="200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 i.e.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𝑐</m:t>
                    </m:r>
                    <m:r>
                      <a:rPr lang="en-GB" altLang="zh-CN" sz="2000" i="1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=</m:t>
                    </m:r>
                    <m:r>
                      <a:rPr lang="en-GB" altLang="zh-CN" sz="2000" i="1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GB" altLang="zh-CN" sz="2000" i="1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𝜅</m:t>
                    </m:r>
                    <m:f>
                      <m:fPr>
                        <m:ctrlPr>
                          <a:rPr lang="en-GB" altLang="zh-CN" sz="2000" i="1">
                            <a:solidFill>
                              <a:schemeClr val="accent5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altLang="zh-CN" sz="2000" i="1">
                            <a:solidFill>
                              <a:schemeClr val="accent5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r>
                          <a:rPr lang="en-GB" altLang="zh-CN" sz="2000" i="1">
                            <a:solidFill>
                              <a:schemeClr val="accent5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𝑢</m:t>
                        </m:r>
                      </m:num>
                      <m:den>
                        <m:r>
                          <a:rPr lang="en-GB" altLang="zh-CN" sz="2000" i="1">
                            <a:solidFill>
                              <a:schemeClr val="accent5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r>
                          <a:rPr lang="en-GB" altLang="zh-CN" sz="2000" i="1">
                            <a:solidFill>
                              <a:schemeClr val="accent5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den>
                    </m:f>
                    <m:sSub>
                      <m:sSubPr>
                        <m:ctrlPr>
                          <a:rPr lang="en-GB" altLang="zh-CN" sz="2000" i="1">
                            <a:solidFill>
                              <a:schemeClr val="accent5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GB" altLang="zh-CN" sz="2000" i="1">
                                <a:solidFill>
                                  <a:schemeClr val="accent5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GB" altLang="zh-CN" sz="2000">
                                <a:solidFill>
                                  <a:schemeClr val="accent5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​</m:t>
                            </m:r>
                          </m:e>
                        </m:d>
                      </m:e>
                      <m:sub>
                        <m:r>
                          <a:rPr lang="en-GB" altLang="zh-CN" sz="2000" i="1">
                            <a:solidFill>
                              <a:schemeClr val="accent5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altLang="zh-CN" sz="2000" i="1">
                            <a:solidFill>
                              <a:schemeClr val="accent5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=</m:t>
                        </m:r>
                        <m:r>
                          <a:rPr lang="en-GB" altLang="zh-CN" sz="2000" i="1">
                            <a:solidFill>
                              <a:schemeClr val="accent5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𝐿</m:t>
                        </m:r>
                        <m:d>
                          <m:dPr>
                            <m:ctrlPr>
                              <a:rPr lang="en-GB" altLang="zh-CN" sz="2000" i="1">
                                <a:solidFill>
                                  <a:schemeClr val="accent5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GB" altLang="zh-CN" sz="2000" i="1">
                                <a:solidFill>
                                  <a:schemeClr val="accent5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Arial" panose="020B0604020202020204" pitchFamily="34" charset="0"/>
                              </a:rPr>
                              <m:t>𝑡</m:t>
                            </m:r>
                          </m:e>
                        </m:d>
                      </m:sub>
                    </m:sSub>
                  </m:oMath>
                </a14:m>
                <a:r>
                  <a:rPr lang="en-GB" sz="200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56949BE1-A24F-8997-2714-32C121B5E8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6024" y="1338589"/>
                <a:ext cx="3321050" cy="1775999"/>
              </a:xfrm>
              <a:prstGeom prst="rect">
                <a:avLst/>
              </a:prstGeom>
              <a:blipFill>
                <a:blip r:embed="rId4"/>
                <a:stretch>
                  <a:fillRect l="-2022" t="-2062" r="-2022" b="-17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0AB2E01A-AC38-12D6-E6C7-C0BF0E14EF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4142" y="3598531"/>
            <a:ext cx="4192932" cy="3163499"/>
          </a:xfrm>
          <a:prstGeom prst="rect">
            <a:avLst/>
          </a:prstGeom>
        </p:spPr>
      </p:pic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1BF057E9-CC8A-4E86-04B2-5C81D86E1C56}"/>
              </a:ext>
            </a:extLst>
          </p:cNvPr>
          <p:cNvSpPr txBox="1">
            <a:spLocks/>
          </p:cNvSpPr>
          <p:nvPr/>
        </p:nvSpPr>
        <p:spPr>
          <a:xfrm>
            <a:off x="250871" y="1076038"/>
            <a:ext cx="5197519" cy="62776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altLang="zh-CN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Partial Differential Equation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5B0C590F-05BD-93DA-AA35-0803DF67A9EF}"/>
              </a:ext>
            </a:extLst>
          </p:cNvPr>
          <p:cNvSpPr txBox="1">
            <a:spLocks/>
          </p:cNvSpPr>
          <p:nvPr/>
        </p:nvSpPr>
        <p:spPr>
          <a:xfrm>
            <a:off x="250872" y="3598531"/>
            <a:ext cx="5197519" cy="62776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Travelling wave system</a:t>
            </a:r>
            <a:endParaRPr lang="en-GB" altLang="zh-CN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altLang="zh-CN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BF1D6EFD-B8B9-BA0A-D0E3-76CF6A8C47BE}"/>
              </a:ext>
            </a:extLst>
          </p:cNvPr>
          <p:cNvCxnSpPr>
            <a:cxnSpLocks/>
          </p:cNvCxnSpPr>
          <p:nvPr/>
        </p:nvCxnSpPr>
        <p:spPr>
          <a:xfrm>
            <a:off x="250873" y="3455533"/>
            <a:ext cx="786018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4845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B3DF15A8-E180-7FC2-3F8C-D1C5C104B9DE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450801" y="1178264"/>
                <a:ext cx="10764887" cy="420653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altLang="zh-CN" dirty="0">
                    <a:latin typeface="Calibri" panose="020F0502020204030204" pitchFamily="34" charset="0"/>
                    <a:cs typeface="Calibri" panose="020F0502020204030204" pitchFamily="34" charset="0"/>
                  </a:rPr>
                  <a:t>It has been</a:t>
                </a:r>
                <a:r>
                  <a:rPr lang="zh-CN" alt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shown </a:t>
                </a:r>
                <a:r>
                  <a:rPr lang="en-US" altLang="zh-CN" dirty="0">
                    <a:latin typeface="Calibri" panose="020F0502020204030204" pitchFamily="34" charset="0"/>
                    <a:cs typeface="Calibri" panose="020F0502020204030204" pitchFamily="34" charset="0"/>
                  </a:rPr>
                  <a:t>that</a:t>
                </a:r>
                <a:r>
                  <a:rPr lang="zh-CN" alt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there is a unique wave speed in this </a:t>
                </a:r>
                <a:r>
                  <a:rPr lang="en-US" altLang="zh-CN" dirty="0">
                    <a:latin typeface="Calibri" panose="020F0502020204030204" pitchFamily="34" charset="0"/>
                    <a:cs typeface="Calibri" panose="020F0502020204030204" pitchFamily="34" charset="0"/>
                  </a:rPr>
                  <a:t>model</a:t>
                </a:r>
                <a:r>
                  <a:rPr lang="zh-CN" alt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  <a:endParaRPr lang="en-US" altLang="zh-CN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rad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GB" altLang="zh-CN" dirty="0">
                    <a:solidFill>
                      <a:srgbClr val="000000"/>
                    </a:solidFill>
                    <a:latin typeface="等线" panose="02010600030101010101" pitchFamily="2" charset="-122"/>
                    <a:ea typeface="Cambria Math" panose="02040503050406030204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zh-CN" alt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B3DF15A8-E180-7FC2-3F8C-D1C5C104B9D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450801" y="1178264"/>
                <a:ext cx="10764887" cy="4206536"/>
              </a:xfrm>
              <a:blipFill>
                <a:blip r:embed="rId3"/>
                <a:stretch>
                  <a:fillRect l="-1189" t="-23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55575BB6-A40E-A210-7FD5-054D9E11E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E6BAEF3-4B10-6D09-79EC-546EBF6E3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7</a:t>
            </a:fld>
            <a:endParaRPr lang="en-GB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5FEE9CEF-24AC-FAED-4850-87CC8F008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517" y="2653842"/>
            <a:ext cx="3507300" cy="27808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itle 1">
                <a:extLst>
                  <a:ext uri="{FF2B5EF4-FFF2-40B4-BE49-F238E27FC236}">
                    <a16:creationId xmlns:a16="http://schemas.microsoft.com/office/drawing/2014/main" id="{3B19BB50-E1E1-7D1B-5EE8-9D5035FCB49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0632" y="5352278"/>
                <a:ext cx="4693368" cy="950684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lang="en-US" sz="2800" kern="1200" cap="all" spc="150" baseline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YaHei UI" panose="020B0503020204020204" pitchFamily="34" charset="-122"/>
                    <a:ea typeface="Microsoft YaHei UI" panose="020B0503020204020204" pitchFamily="34" charset="-122"/>
                    <a:cs typeface="+mj-cs"/>
                  </a:defRPr>
                </a:lvl1pPr>
              </a:lstStyle>
              <a:p>
                <a:r>
                  <a:rPr lang="en-US" sz="1800" cap="none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 relationship between </a:t>
                </a:r>
                <a14:m>
                  <m:oMath xmlns:m="http://schemas.openxmlformats.org/officeDocument/2006/math">
                    <m:r>
                      <a:rPr lang="en-US" altLang="zh-CN" sz="1800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𝜅</m:t>
                    </m:r>
                  </m:oMath>
                </a14:m>
                <a:r>
                  <a:rPr lang="en-GB" altLang="zh-CN" sz="1800" i="1" cap="none" noProof="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1800" cap="none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altLang="zh-CN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𝑐</m:t>
                    </m:r>
                  </m:oMath>
                </a14:m>
                <a:r>
                  <a:rPr lang="en-US" sz="1800" cap="none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with </a:t>
                </a:r>
                <a14:m>
                  <m:oMath xmlns:m="http://schemas.openxmlformats.org/officeDocument/2006/math">
                    <m:r>
                      <a:rPr lang="en-US" altLang="zh-CN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𝑎</m:t>
                    </m:r>
                    <m:r>
                      <a:rPr lang="en-US" altLang="zh-CN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=0.1</m:t>
                    </m:r>
                  </m:oMath>
                </a14:m>
                <a:r>
                  <a:rPr lang="en-US" sz="1800" cap="none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zh-CN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𝑎</m:t>
                    </m:r>
                    <m:r>
                      <a:rPr lang="en-US" altLang="zh-CN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=0.3</m:t>
                    </m:r>
                  </m:oMath>
                </a14:m>
                <a:r>
                  <a:rPr lang="en-US" altLang="zh-CN" sz="1800" cap="none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respectively</a:t>
                </a:r>
                <a:r>
                  <a:rPr lang="en-GB" sz="1800" cap="none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endParaRPr lang="en-GB" sz="1800" b="1" cap="none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Title 1">
                <a:extLst>
                  <a:ext uri="{FF2B5EF4-FFF2-40B4-BE49-F238E27FC236}">
                    <a16:creationId xmlns:a16="http://schemas.microsoft.com/office/drawing/2014/main" id="{3B19BB50-E1E1-7D1B-5EE8-9D5035FCB4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632" y="5352278"/>
                <a:ext cx="4693368" cy="950684"/>
              </a:xfrm>
              <a:prstGeom prst="rect">
                <a:avLst/>
              </a:prstGeom>
              <a:blipFill>
                <a:blip r:embed="rId5"/>
                <a:stretch>
                  <a:fillRect r="-2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文本框 19">
            <a:extLst>
              <a:ext uri="{FF2B5EF4-FFF2-40B4-BE49-F238E27FC236}">
                <a16:creationId xmlns:a16="http://schemas.microsoft.com/office/drawing/2014/main" id="{E8BFFD7B-E048-786D-8528-B36532C17B65}"/>
              </a:ext>
            </a:extLst>
          </p:cNvPr>
          <p:cNvSpPr txBox="1"/>
          <p:nvPr/>
        </p:nvSpPr>
        <p:spPr>
          <a:xfrm>
            <a:off x="282905" y="6406261"/>
            <a:ext cx="11626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Lewis MA,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Kareiva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P. Allee dynamics and the spread of invading organisms. Theoretical population biology.1993;43(2):141-58.</a:t>
            </a:r>
          </a:p>
        </p:txBody>
      </p:sp>
      <p:pic>
        <p:nvPicPr>
          <p:cNvPr id="3" name="图片 2" descr="图表, 直方图&#10;&#10;AI 生成的内容可能不正确。">
            <a:extLst>
              <a:ext uri="{FF2B5EF4-FFF2-40B4-BE49-F238E27FC236}">
                <a16:creationId xmlns:a16="http://schemas.microsoft.com/office/drawing/2014/main" id="{8CC5F985-22C7-E26C-DB6E-4F1CB2BEE6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657" y="2653842"/>
            <a:ext cx="3725043" cy="27309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AAE7AA25-DE8B-C848-D65E-3A1AAF0BB67D}"/>
                  </a:ext>
                </a:extLst>
              </p:cNvPr>
              <p:cNvSpPr txBox="1"/>
              <p:nvPr/>
            </p:nvSpPr>
            <p:spPr>
              <a:xfrm>
                <a:off x="6096000" y="5488099"/>
                <a:ext cx="539609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From the </a:t>
                </a:r>
                <a:r>
                  <a:rPr lang="en-GB" b="1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Phase Plane Method</a:t>
                </a:r>
                <a:r>
                  <a:rPr lang="en-GB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we can see that we have travelling wave solutions with speed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i="1" noProof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𝑐</m:t>
                        </m:r>
                        <m:r>
                          <a:rPr lang="en-GB" b="0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&lt;</m:t>
                        </m:r>
                        <m:r>
                          <a:rPr lang="en-GB" i="1" noProof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𝑐</m:t>
                        </m:r>
                      </m:e>
                      <m:sup>
                        <m:r>
                          <a:rPr lang="en-GB" i="1" noProof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GB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AAE7AA25-DE8B-C848-D65E-3A1AAF0BB6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488099"/>
                <a:ext cx="5396098" cy="646331"/>
              </a:xfrm>
              <a:prstGeom prst="rect">
                <a:avLst/>
              </a:prstGeom>
              <a:blipFill>
                <a:blip r:embed="rId7"/>
                <a:stretch>
                  <a:fillRect l="-904" t="-4717" b="-141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55778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336DC28-9563-495D-3887-C54E81AF6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i="0" dirty="0">
                <a:solidFill>
                  <a:srgbClr val="FFFFFF"/>
                </a:solidFill>
                <a:effectLst/>
                <a:latin typeface="Lato" panose="020F0502020204030203" pitchFamily="34" charset="0"/>
              </a:rPr>
              <a:t>Asymptotic Analysis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D2EAB1-2C73-0F2C-A829-53B53169A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8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29F51A65-F393-22F7-C2DC-6411802110D3}"/>
                  </a:ext>
                </a:extLst>
              </p:cNvPr>
              <p:cNvSpPr txBox="1"/>
              <p:nvPr/>
            </p:nvSpPr>
            <p:spPr>
              <a:xfrm>
                <a:off x="6080707" y="2037407"/>
                <a:ext cx="5496520" cy="646331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We </a:t>
                </a:r>
                <a:r>
                  <a:rPr lang="en-US" altLang="zh-CN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can </a:t>
                </a:r>
                <a:r>
                  <a:rPr lang="en-US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observe from the figure that the numerical simulations cannot resolve the behaviour as </a:t>
                </a:r>
                <a14:m>
                  <m:oMath xmlns:m="http://schemas.openxmlformats.org/officeDocument/2006/math">
                    <m:r>
                      <a:rPr lang="en-US" i="1" noProof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𝑐</m:t>
                    </m:r>
                    <m:r>
                      <a:rPr lang="en-US" b="0" i="1" noProof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  <m:sSup>
                      <m:sSupPr>
                        <m:ctrlPr>
                          <a:rPr lang="en-US" b="0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b="0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0</m:t>
                        </m:r>
                      </m:e>
                      <m:sup>
                        <m:r>
                          <a:rPr lang="en-US" b="0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</m:sup>
                    </m:sSup>
                    <m:r>
                      <a:rPr lang="en-US" b="0" i="0" noProof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endParaRPr lang="en-GB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29F51A65-F393-22F7-C2DC-6411802110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0707" y="2037407"/>
                <a:ext cx="5496520" cy="646331"/>
              </a:xfrm>
              <a:prstGeom prst="rect">
                <a:avLst/>
              </a:prstGeom>
              <a:blipFill>
                <a:blip r:embed="rId3"/>
                <a:stretch>
                  <a:fillRect l="-887" t="-4717" b="-141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 descr="图表, 折线图&#10;&#10;AI 生成的内容可能不正确。">
            <a:extLst>
              <a:ext uri="{FF2B5EF4-FFF2-40B4-BE49-F238E27FC236}">
                <a16:creationId xmlns:a16="http://schemas.microsoft.com/office/drawing/2014/main" id="{B395E40D-0A65-E59D-7DA6-729DA00FEB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0575" y="1029589"/>
            <a:ext cx="3520083" cy="2712905"/>
          </a:xfrm>
          <a:prstGeom prst="rect">
            <a:avLst/>
          </a:prstGeom>
        </p:spPr>
      </p:pic>
      <p:pic>
        <p:nvPicPr>
          <p:cNvPr id="7" name="图片 6" descr="图表, 折线图&#10;&#10;AI 生成的内容可能不正确。">
            <a:extLst>
              <a:ext uri="{FF2B5EF4-FFF2-40B4-BE49-F238E27FC236}">
                <a16:creationId xmlns:a16="http://schemas.microsoft.com/office/drawing/2014/main" id="{FF8AD2BC-DE65-A541-1ED3-33426B2376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6083" y="3683787"/>
            <a:ext cx="7813479" cy="28125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359C2C9D-E0DF-96E2-581C-859B6A6D0C5D}"/>
                  </a:ext>
                </a:extLst>
              </p:cNvPr>
              <p:cNvSpPr txBox="1"/>
              <p:nvPr/>
            </p:nvSpPr>
            <p:spPr>
              <a:xfrm>
                <a:off x="0" y="3783477"/>
                <a:ext cx="4695825" cy="27025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To address this, we study this limiting behaviour using asymptotic analysis. We use the asymptotic expansion </a:t>
                </a:r>
                <a14:m>
                  <m:oMath xmlns:m="http://schemas.openxmlformats.org/officeDocument/2006/math">
                    <m:r>
                      <a:rPr lang="en-US" i="1" noProof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𝑉</m:t>
                    </m:r>
                    <m:d>
                      <m:dPr>
                        <m:ctrlPr>
                          <a:rPr lang="en-US" b="0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U</m:t>
                        </m:r>
                      </m:e>
                    </m:d>
                    <m:r>
                      <a:rPr lang="en-US" b="0" i="1" noProof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∼</m:t>
                    </m:r>
                    <m:sSub>
                      <m:sSubPr>
                        <m:ctrlPr>
                          <a:rPr lang="en-US" b="0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b="0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𝑉</m:t>
                        </m:r>
                      </m:e>
                      <m:sub>
                        <m:r>
                          <a:rPr lang="en-US" b="0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b="0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b="0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𝑈</m:t>
                        </m:r>
                      </m:e>
                    </m:d>
                    <m:r>
                      <a:rPr lang="en-US" b="0" i="1" noProof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b="0" i="1" noProof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𝑐</m:t>
                    </m:r>
                    <m:sSub>
                      <m:sSubPr>
                        <m:ctrlPr>
                          <a:rPr lang="en-US" b="0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b="0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𝑉</m:t>
                        </m:r>
                      </m:e>
                      <m:sub>
                        <m:r>
                          <a:rPr lang="en-US" b="0" i="0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b="0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𝑈</m:t>
                        </m:r>
                      </m:e>
                    </m:d>
                    <m:r>
                      <a:rPr lang="en-US" b="0" i="0" noProof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endParaRPr lang="en-US" b="0" i="0" noProof="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𝑈</m:t>
                          </m:r>
                        </m:e>
                      </m:d>
                      <m:r>
                        <a:rPr lang="en-US" altLang="zh-CN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=−</m:t>
                      </m:r>
                      <m:rad>
                        <m:radPr>
                          <m:degHide m:val="on"/>
                          <m:ctrlPr>
                            <a:rPr lang="en-US" altLang="zh-CN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CN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  <m:nary>
                            <m:naryPr>
                              <m:ctrlPr>
                                <a:rPr lang="en-US" altLang="zh-CN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𝑈</m:t>
                              </m:r>
                            </m:sub>
                            <m:sup>
                              <m:r>
                                <a:rPr lang="en-US" altLang="zh-CN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sup>
                            <m:e>
                              <m:r>
                                <a:rPr lang="en-US" altLang="zh-CN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𝐹</m:t>
                              </m:r>
                              <m:d>
                                <m:dPr>
                                  <m:ctrlPr>
                                    <a:rPr lang="en-US" altLang="zh-C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US" altLang="zh-CN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d</m:t>
                              </m:r>
                              <m:r>
                                <a:rPr lang="en-US" altLang="zh-CN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e>
                          </m:nary>
                        </m:e>
                      </m:rad>
                      <m:r>
                        <a:rPr lang="en-US" altLang="zh-CN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.</m:t>
                      </m:r>
                    </m:oMath>
                  </m:oMathPara>
                </a14:m>
                <a:endParaRPr lang="en-GB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altLang="zh-CN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𝑈</m:t>
                          </m:r>
                        </m:e>
                      </m:d>
                      <m:r>
                        <a:rPr lang="en-US" altLang="zh-CN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altLang="zh-CN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nary>
                            <m:naryPr>
                              <m:ctrlP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𝑈</m:t>
                              </m:r>
                            </m:sub>
                            <m:sup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altLang="zh-CN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(</m:t>
                              </m:r>
                              <m:r>
                                <a:rPr lang="en-US" altLang="zh-CN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  <m:r>
                                <a:rPr lang="en-US" altLang="zh-CN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)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d</m:t>
                              </m:r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e>
                          </m:nary>
                        </m:num>
                        <m:den>
                          <m:sSub>
                            <m:sSubPr>
                              <m:ctrlPr>
                                <a:rPr lang="en-US" altLang="zh-CN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zh-CN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altLang="zh-CN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𝑈</m:t>
                          </m:r>
                          <m:r>
                            <a:rPr lang="en-US" altLang="zh-CN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den>
                      </m:f>
                      <m:r>
                        <a:rPr lang="en-US" altLang="zh-CN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.</m:t>
                      </m:r>
                    </m:oMath>
                  </m:oMathPara>
                </a14:m>
                <a:endParaRPr lang="en-GB" altLang="zh-CN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359C2C9D-E0DF-96E2-581C-859B6A6D0C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783477"/>
                <a:ext cx="4695825" cy="2702535"/>
              </a:xfrm>
              <a:prstGeom prst="rect">
                <a:avLst/>
              </a:prstGeom>
              <a:blipFill>
                <a:blip r:embed="rId6"/>
                <a:stretch>
                  <a:fillRect l="-1039" t="-1354" r="-77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>
            <a:extLst>
              <a:ext uri="{FF2B5EF4-FFF2-40B4-BE49-F238E27FC236}">
                <a16:creationId xmlns:a16="http://schemas.microsoft.com/office/drawing/2014/main" id="{855FD0E7-4877-5E78-B861-8E70DE536BD6}"/>
              </a:ext>
            </a:extLst>
          </p:cNvPr>
          <p:cNvSpPr txBox="1"/>
          <p:nvPr/>
        </p:nvSpPr>
        <p:spPr>
          <a:xfrm>
            <a:off x="259746" y="6455234"/>
            <a:ext cx="11626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Fadai NT. Semi-infinite travelling waves arising in a general reaction–diffusion Stefan model. Nonlinearity.2021;34(2):725.</a:t>
            </a:r>
          </a:p>
        </p:txBody>
      </p:sp>
    </p:spTree>
    <p:extLst>
      <p:ext uri="{BB962C8B-B14F-4D97-AF65-F5344CB8AC3E}">
        <p14:creationId xmlns:p14="http://schemas.microsoft.com/office/powerpoint/2010/main" val="51483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3F86A-CE74-2D52-11C1-96EACE526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37D94E1-3EB9-289C-7EC2-5D6AFA2B3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i="0" dirty="0">
                <a:solidFill>
                  <a:srgbClr val="FFFFFF"/>
                </a:solidFill>
                <a:effectLst/>
                <a:latin typeface="Lato" panose="020F0502020204030203" pitchFamily="34" charset="0"/>
              </a:rPr>
              <a:t>Asymptotic Analysis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96AC59-87C6-E9F0-0A5F-8D6E64A0E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9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43069C-E07E-9A4D-0B3F-F9775C1BB48A}"/>
                  </a:ext>
                </a:extLst>
              </p:cNvPr>
              <p:cNvSpPr txBox="1"/>
              <p:nvPr/>
            </p:nvSpPr>
            <p:spPr>
              <a:xfrm>
                <a:off x="461022" y="1301823"/>
                <a:ext cx="11269956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Next, we study the model behaviour in the limiting regime </a:t>
                </a:r>
                <a14:m>
                  <m:oMath xmlns:m="http://schemas.openxmlformats.org/officeDocument/2006/math"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𝑐</m:t>
                    </m:r>
                    <m:r>
                      <a:rPr lang="en-US" altLang="zh-CN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→</m:t>
                    </m:r>
                    <m:sSup>
                      <m:sSupPr>
                        <m:ctrlP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𝑐</m:t>
                        </m:r>
                      </m:e>
                      <m:sup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∗−</m:t>
                        </m:r>
                      </m:sup>
                    </m:sSup>
                  </m:oMath>
                </a14:m>
                <a:r>
                  <a:rPr lang="en-GB" noProof="0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 </a:t>
                </a:r>
              </a:p>
              <a:p>
                <a:r>
                  <a:rPr lang="en-GB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We used </a:t>
                </a:r>
                <a:r>
                  <a:rPr lang="en-GB" b="1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asymptotic analysis</a:t>
                </a:r>
                <a:r>
                  <a:rPr lang="en-GB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to study the behaviour of the solution as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𝑐</m:t>
                    </m:r>
                  </m:oMath>
                </a14:m>
                <a:r>
                  <a:rPr lang="en-GB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tends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b="0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𝑐</m:t>
                        </m:r>
                      </m:e>
                      <m:sup>
                        <m:r>
                          <a:rPr lang="en-GB" b="0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∗−</m:t>
                        </m:r>
                      </m:sup>
                    </m:sSup>
                  </m:oMath>
                </a14:m>
                <a:r>
                  <a:rPr lang="en-GB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by assuming </a:t>
                </a:r>
                <a14:m>
                  <m:oMath xmlns:m="http://schemas.openxmlformats.org/officeDocument/2006/math">
                    <m:r>
                      <a:rPr lang="en-GB" i="1" noProof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𝜖</m:t>
                    </m:r>
                  </m:oMath>
                </a14:m>
                <a:r>
                  <a:rPr lang="en-GB" noProof="0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is small and</a:t>
                </a:r>
              </a:p>
              <a:p>
                <a14:m>
                  <m:oMath xmlns:m="http://schemas.openxmlformats.org/officeDocument/2006/math">
                    <m:r>
                      <a:rPr lang="en-GB" i="1" noProof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𝑐</m:t>
                    </m:r>
                    <m:r>
                      <a:rPr lang="en-GB" noProof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i="1" noProof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i="1" noProof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𝑐</m:t>
                        </m:r>
                      </m:e>
                      <m:sup>
                        <m:r>
                          <a:rPr lang="en-GB" i="1" noProof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∗</m:t>
                        </m:r>
                      </m:sup>
                    </m:sSup>
                    <m:r>
                      <a:rPr lang="en-GB" i="1" noProof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GB" i="1" noProof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𝜖</m:t>
                    </m:r>
                  </m:oMath>
                </a14:m>
                <a:r>
                  <a:rPr lang="en-GB" noProof="0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 From the </a:t>
                </a:r>
                <a:r>
                  <a:rPr lang="en-GB" b="1" noProof="0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asymptotic expansion</a:t>
                </a:r>
                <a:r>
                  <a:rPr lang="en-GB" noProof="0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𝑈</m:t>
                    </m:r>
                    <m:r>
                      <a:rPr lang="en-GB" i="1" noProof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∼ </m:t>
                    </m:r>
                    <m:sSub>
                      <m:sSubPr>
                        <m:ctrlPr>
                          <a:rPr lang="en-GB" i="1" noProof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GB" b="0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𝑈</m:t>
                        </m:r>
                      </m:e>
                      <m:sub>
                        <m:r>
                          <a:rPr lang="en-GB" i="1" noProof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0</m:t>
                        </m:r>
                      </m:sub>
                    </m:sSub>
                    <m:r>
                      <a:rPr lang="en-GB" i="1" noProof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(</m:t>
                    </m:r>
                    <m:r>
                      <a:rPr lang="en-GB" b="0" i="1" noProof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𝑧</m:t>
                    </m:r>
                    <m:r>
                      <a:rPr lang="en-GB" i="1" noProof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)+</m:t>
                    </m:r>
                    <m:r>
                      <a:rPr lang="en-GB" i="1" noProof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𝜖</m:t>
                    </m:r>
                    <m:sSub>
                      <m:sSubPr>
                        <m:ctrlPr>
                          <a:rPr lang="en-GB" i="1" noProof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GB" b="0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𝑈</m:t>
                        </m:r>
                      </m:e>
                      <m:sub>
                        <m:r>
                          <a:rPr lang="en-GB" i="1" noProof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r>
                      <a:rPr lang="en-GB" i="1" noProof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(</m:t>
                    </m:r>
                    <m:r>
                      <a:rPr lang="en-GB" b="0" i="1" noProof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𝑧</m:t>
                    </m:r>
                    <m:r>
                      <a:rPr lang="en-GB" i="1" noProof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GB" noProof="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GB" noProof="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we can get </a:t>
                </a:r>
                <a:r>
                  <a:rPr lang="en-GB" noProof="0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 result:</a:t>
                </a: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43069C-E07E-9A4D-0B3F-F9775C1BB4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022" y="1301823"/>
                <a:ext cx="11269956" cy="923330"/>
              </a:xfrm>
              <a:prstGeom prst="rect">
                <a:avLst/>
              </a:prstGeom>
              <a:blipFill>
                <a:blip r:embed="rId3"/>
                <a:stretch>
                  <a:fillRect l="-487" t="-3974" b="-99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图片 17">
            <a:extLst>
              <a:ext uri="{FF2B5EF4-FFF2-40B4-BE49-F238E27FC236}">
                <a16:creationId xmlns:a16="http://schemas.microsoft.com/office/drawing/2014/main" id="{57A90353-5AC5-5366-8128-5149F25124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3480" y="2612459"/>
            <a:ext cx="3504276" cy="2433255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8ECC83C0-7F28-C864-0B4A-0560733260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7657" y="2612458"/>
            <a:ext cx="3504276" cy="243325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E476A6F3-4140-E625-4039-A6C39C7986C8}"/>
                  </a:ext>
                </a:extLst>
              </p:cNvPr>
              <p:cNvSpPr txBox="1"/>
              <p:nvPr/>
            </p:nvSpPr>
            <p:spPr>
              <a:xfrm>
                <a:off x="1062350" y="5381812"/>
                <a:ext cx="9325234" cy="923330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GB" i="1" noProof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𝑂</m:t>
                    </m:r>
                    <m:d>
                      <m:dPr>
                        <m:ctrlPr>
                          <a:rPr lang="en-GB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GB" noProof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the result is good enough. </a:t>
                </a:r>
              </a:p>
              <a:p>
                <a:r>
                  <a:rPr lang="en-GB" noProof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However, the </a:t>
                </a:r>
                <a:r>
                  <a:rPr lang="en-GB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discrepancy near the moving boundary indicates</a:t>
                </a:r>
                <a:r>
                  <a:rPr lang="en-GB" noProof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that we should introduce a method to examine the behaviour of the model at a smaller scale to get the </a:t>
                </a:r>
                <a:r>
                  <a:rPr lang="en-GB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sharp-front travelling wave</a:t>
                </a:r>
                <a:r>
                  <a:rPr lang="en-GB" noProof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E476A6F3-4140-E625-4039-A6C39C7986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2350" y="5381812"/>
                <a:ext cx="9325234" cy="923330"/>
              </a:xfrm>
              <a:prstGeom prst="rect">
                <a:avLst/>
              </a:prstGeom>
              <a:blipFill>
                <a:blip r:embed="rId6"/>
                <a:stretch>
                  <a:fillRect l="-523" t="-3974" r="-915" b="-99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7155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0EF15-2AFA-CCCA-2D04-91EE5AF0A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C413FE-81DF-B1D2-9F4B-4A5077E37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i="0" dirty="0">
                <a:solidFill>
                  <a:srgbClr val="FFFFFF"/>
                </a:solidFill>
                <a:effectLst/>
                <a:latin typeface="Lato" panose="020F0502020204030203" pitchFamily="34" charset="0"/>
              </a:rPr>
              <a:t>Asymptotic Analysis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14F2875C-2340-AA38-8E20-F3DA3EEB4451}"/>
                  </a:ext>
                </a:extLst>
              </p:cNvPr>
              <p:cNvSpPr txBox="1"/>
              <p:nvPr/>
            </p:nvSpPr>
            <p:spPr>
              <a:xfrm>
                <a:off x="279838" y="1171418"/>
                <a:ext cx="11269956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Therefore, we </a:t>
                </a:r>
                <a:r>
                  <a:rPr lang="en-GB" altLang="zh-CN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use </a:t>
                </a:r>
                <a:r>
                  <a:rPr lang="en-GB" altLang="zh-CN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asymptotic matching</a:t>
                </a:r>
                <a:r>
                  <a:rPr lang="en-GB" altLang="zh-CN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to </a:t>
                </a:r>
                <a:r>
                  <a:rPr lang="en-US" altLang="zh-CN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obtain the sharp-front travelling wave analytically.</a:t>
                </a:r>
              </a:p>
              <a:p>
                <a:r>
                  <a:rPr lang="en-GB" altLang="zh-CN" b="1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Asymptotic Matching</a:t>
                </a:r>
                <a:r>
                  <a:rPr lang="en-GB" altLang="zh-CN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</a:t>
                </a:r>
              </a:p>
              <a:p>
                <a:r>
                  <a:rPr lang="en-GB" altLang="zh-CN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 </a:t>
                </a:r>
                <a:r>
                  <a:rPr lang="en-GB" altLang="zh-CN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outer solution</a:t>
                </a:r>
                <a:r>
                  <a:rPr lang="en-GB" altLang="zh-CN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describes the behaviour away from the sharp front, while the </a:t>
                </a:r>
                <a:r>
                  <a:rPr lang="en-GB" altLang="zh-CN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inner solution</a:t>
                </a:r>
                <a:r>
                  <a:rPr lang="en-GB" altLang="zh-CN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focuses on the narrow region near </a:t>
                </a:r>
                <a14:m>
                  <m:oMath xmlns:m="http://schemas.openxmlformats.org/officeDocument/2006/math"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𝑈</m:t>
                    </m:r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=0</m:t>
                    </m:r>
                  </m:oMath>
                </a14:m>
                <a:r>
                  <a:rPr lang="en-GB" altLang="zh-CN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 The method determines both solutions by ensuring their overlap in an intermediate region. Therefore, we can use this method to accurately capture the steep front of the travelling wave.</a:t>
                </a:r>
              </a:p>
              <a:p>
                <a:endParaRPr lang="en-US" altLang="zh-CN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14F2875C-2340-AA38-8E20-F3DA3EEB44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838" y="1171418"/>
                <a:ext cx="11269956" cy="1754326"/>
              </a:xfrm>
              <a:prstGeom prst="rect">
                <a:avLst/>
              </a:prstGeom>
              <a:blipFill>
                <a:blip r:embed="rId4"/>
                <a:stretch>
                  <a:fillRect l="-487" t="-17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3AAB3D94-ADED-C228-1D6E-A589B92B1EC6}"/>
              </a:ext>
            </a:extLst>
          </p:cNvPr>
          <p:cNvCxnSpPr>
            <a:cxnSpLocks/>
          </p:cNvCxnSpPr>
          <p:nvPr/>
        </p:nvCxnSpPr>
        <p:spPr>
          <a:xfrm>
            <a:off x="279838" y="2846061"/>
            <a:ext cx="1121450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5B55ACC-8402-048F-BC27-B76BE59CD275}"/>
                  </a:ext>
                </a:extLst>
              </p:cNvPr>
              <p:cNvSpPr txBox="1"/>
              <p:nvPr/>
            </p:nvSpPr>
            <p:spPr>
              <a:xfrm>
                <a:off x="279838" y="3141916"/>
                <a:ext cx="5636314" cy="26222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We conduct the asymptotic analysis in the phase plane:</a:t>
                </a:r>
              </a:p>
              <a:p>
                <a:pPr lvl="0">
                  <a:defRPr/>
                </a:pPr>
                <a14:m>
                  <m:oMath xmlns:m="http://schemas.openxmlformats.org/officeDocument/2006/math"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𝑉</m:t>
                    </m:r>
                    <m:f>
                      <m:fPr>
                        <m:ctrlPr>
                          <a:rPr lang="en-GB" altLang="zh-C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CN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d</m:t>
                        </m:r>
                        <m:r>
                          <a:rPr lang="en-US" altLang="zh-CN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𝑉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altLang="zh-CN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d</m:t>
                        </m:r>
                        <m:r>
                          <a:rPr lang="en-US" altLang="zh-CN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𝑈</m:t>
                        </m:r>
                      </m:den>
                    </m:f>
                    <m:r>
                      <a:rPr lang="en-US" altLang="zh-CN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=−</m:t>
                    </m:r>
                    <m:r>
                      <a:rPr lang="en-US" altLang="zh-CN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𝑐𝑉</m:t>
                    </m:r>
                    <m:r>
                      <a:rPr lang="en-US" altLang="zh-CN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−</m:t>
                    </m:r>
                    <m:r>
                      <a:rPr lang="en-US" altLang="zh-CN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𝑈</m:t>
                    </m:r>
                    <m:r>
                      <a:rPr lang="en-US" altLang="zh-CN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(1−</m:t>
                    </m:r>
                    <m:r>
                      <a:rPr lang="en-US" altLang="zh-CN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𝑈</m:t>
                    </m:r>
                    <m:r>
                      <a:rPr lang="en-US" altLang="zh-CN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)(</m:t>
                    </m:r>
                    <m:r>
                      <a:rPr lang="en-US" altLang="zh-CN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𝑈</m:t>
                    </m:r>
                    <m:r>
                      <a:rPr lang="en-US" altLang="zh-CN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−</m:t>
                    </m:r>
                    <m:r>
                      <a:rPr lang="en-US" altLang="zh-CN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𝑎</m:t>
                    </m:r>
                    <m:r>
                      <a:rPr lang="en-US" altLang="zh-CN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r>
                  <a:rPr lang="en-GB" b="1" i="1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                           </a:t>
                </a:r>
                <a:r>
                  <a:rPr lang="en-GB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(*)</a:t>
                </a:r>
                <a:endParaRPr lang="en-GB" b="1" i="1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Two-term outer solution:</a:t>
                </a:r>
                <a:endParaRPr lang="en-GB" b="1" i="1" noProof="0" dirty="0">
                  <a:solidFill>
                    <a:srgbClr val="000000"/>
                  </a:solidFill>
                  <a:latin typeface="Cambria Math" panose="02040503050406030204" pitchFamily="18" charset="0"/>
                  <a:ea typeface="等线" panose="02010600030101010101" pitchFamily="2" charset="-122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noProof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m:t>𝑉</m:t>
                      </m:r>
                      <m:r>
                        <a:rPr lang="en-GB" i="1" noProof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m:t>∼ </m:t>
                      </m:r>
                      <m:sSub>
                        <m:sSubPr>
                          <m:ctrlPr>
                            <a:rPr lang="en-GB" i="1" noProof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GB" i="1" noProof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Arial" panose="020B060402020202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GB" b="0" i="1" noProof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Arial" panose="020B0604020202020204" pitchFamily="34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GB" b="0" i="1" noProof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i="1" noProof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Arial" panose="020B0604020202020204" pitchFamily="34" charset="0"/>
                            </a:rPr>
                            <m:t>𝑈</m:t>
                          </m:r>
                        </m:e>
                      </m:d>
                      <m:r>
                        <a:rPr lang="en-GB" i="1" noProof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GB" i="1" noProof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m:t>𝜖</m:t>
                      </m:r>
                      <m:sSub>
                        <m:sSubPr>
                          <m:ctrlPr>
                            <a:rPr lang="en-GB" i="1" noProof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GB" i="1" noProof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Arial" panose="020B060402020202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GB" b="0" i="1" noProof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Arial" panose="020B060402020202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GB" b="0" i="1" noProof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i="1" noProof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Arial" panose="020B0604020202020204" pitchFamily="34" charset="0"/>
                            </a:rPr>
                            <m:t>𝑈</m:t>
                          </m:r>
                        </m:e>
                      </m:d>
                      <m:r>
                        <a:rPr lang="en-US" b="0" i="1" noProof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m:t>;</m:t>
                      </m:r>
                    </m:oMath>
                  </m:oMathPara>
                </a14:m>
                <a:endParaRPr lang="en-GB" i="1" noProof="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s-E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𝑉</m:t>
                      </m:r>
                      <m:d>
                        <m:dPr>
                          <m:ctrlPr>
                            <a:rPr lang="es-E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s-E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𝑈</m:t>
                          </m:r>
                        </m:e>
                      </m:d>
                      <m:r>
                        <a:rPr lang="es-E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∼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−</m:t>
                      </m:r>
                      <m:f>
                        <m:fPr>
                          <m:ctrlPr>
                            <a:rPr lang="es-ES" altLang="zh-C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s-ES" altLang="zh-C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CN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s-E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𝑈</m:t>
                      </m:r>
                      <m:r>
                        <a:rPr lang="en-GB" altLang="zh-C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−</m:t>
                      </m:r>
                      <m:f>
                        <m:fPr>
                          <m:ctrlPr>
                            <a:rPr lang="en-GB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altLang="zh-CN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Γ</m:t>
                          </m:r>
                          <m:d>
                            <m:dPr>
                              <m:ctrlPr>
                                <a:rPr lang="en-GB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  <m:r>
                                <a:rPr lang="en-GB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𝑎</m:t>
                              </m:r>
                              <m:r>
                                <a:rPr lang="en-GB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+1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GB" altLang="zh-CN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Γ</m:t>
                          </m:r>
                          <m:d>
                            <m:dPr>
                              <m:ctrlPr>
                                <a:rPr lang="en-GB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altLang="zh-CN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3−2</m:t>
                              </m:r>
                              <m:r>
                                <m:rPr>
                                  <m:sty m:val="p"/>
                                </m:rPr>
                                <a:rPr lang="en-GB" altLang="zh-CN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a</m:t>
                              </m:r>
                            </m:e>
                          </m:d>
                        </m:num>
                        <m:den>
                          <m:r>
                            <a:rPr lang="en-US" altLang="zh-CN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6</m:t>
                          </m:r>
                        </m:den>
                      </m:f>
                      <m:r>
                        <a:rPr lang="es-E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𝜖</m:t>
                      </m:r>
                      <m:sSup>
                        <m:sSupPr>
                          <m:ctrlPr>
                            <a:rPr lang="es-E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s-E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𝑈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−2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𝑎</m:t>
                          </m:r>
                        </m:sup>
                      </m:sSup>
                      <m:r>
                        <m:rPr>
                          <m:nor/>
                        </m:rP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altLang="zh-CN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GB" altLang="zh-CN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en-US" altLang="zh-CN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𝑈</m:t>
                      </m:r>
                      <m:r>
                        <a:rPr lang="en-US" altLang="zh-C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→</m:t>
                      </m:r>
                      <m:sSup>
                        <m:sSupPr>
                          <m:ctrlPr>
                            <a:rPr lang="en-US" altLang="zh-CN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0</m:t>
                          </m:r>
                        </m:e>
                        <m:sup>
                          <m:r>
                            <a:rPr lang="en-US" altLang="zh-CN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</m:sup>
                      </m:sSup>
                      <m:r>
                        <a:rPr lang="en-US" b="0" i="1" noProof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.</m:t>
                      </m:r>
                    </m:oMath>
                  </m:oMathPara>
                </a14:m>
                <a:endParaRPr lang="en-GB" noProof="0" dirty="0">
                  <a:solidFill>
                    <a:srgbClr val="000000"/>
                  </a:solidFill>
                  <a:latin typeface="等线" panose="02010600030101010101" pitchFamily="2" charset="-122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5B55ACC-8402-048F-BC27-B76BE59CD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838" y="3141916"/>
                <a:ext cx="5636314" cy="2622256"/>
              </a:xfrm>
              <a:prstGeom prst="rect">
                <a:avLst/>
              </a:prstGeom>
              <a:blipFill>
                <a:blip r:embed="rId5"/>
                <a:stretch>
                  <a:fillRect l="-974" t="-11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E822B243-7D1C-36CB-CEF1-BCF6ABD0A9F4}"/>
                  </a:ext>
                </a:extLst>
              </p:cNvPr>
              <p:cNvSpPr txBox="1"/>
              <p:nvPr/>
            </p:nvSpPr>
            <p:spPr>
              <a:xfrm>
                <a:off x="6092933" y="3141916"/>
                <a:ext cx="5401414" cy="2836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defRPr/>
                </a:pPr>
                <a:r>
                  <a:rPr lang="en-GB" altLang="zh-CN" b="1" i="1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Inner solution:</a:t>
                </a:r>
              </a:p>
              <a:p>
                <a:pPr>
                  <a:defRPr/>
                </a:pPr>
                <a:r>
                  <a:rPr lang="en-GB" altLang="zh-CN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We introduce the scaling: </a:t>
                </a:r>
                <a14:m>
                  <m:oMath xmlns:m="http://schemas.openxmlformats.org/officeDocument/2006/math"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𝑈</m:t>
                    </m:r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𝜖</m:t>
                        </m:r>
                      </m:e>
                      <m:sup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𝑝</m:t>
                        </m:r>
                      </m:sup>
                    </m:sSup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𝜙</m:t>
                    </m:r>
                  </m:oMath>
                </a14:m>
                <a:r>
                  <a:rPr lang="en-GB" altLang="zh-CN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𝑉</m:t>
                    </m:r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𝜖</m:t>
                        </m:r>
                      </m:e>
                      <m:sup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𝑞</m:t>
                        </m:r>
                      </m:sup>
                    </m:sSup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𝜓</m:t>
                    </m:r>
                  </m:oMath>
                </a14:m>
                <a:r>
                  <a:rPr lang="en-GB" altLang="zh-CN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>
                  <a:defRPr/>
                </a:pP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𝑝</m:t>
                    </m:r>
                    <m:r>
                      <a:rPr lang="en-US" altLang="zh-CN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altLang="zh-CN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𝑞</m:t>
                    </m:r>
                  </m:oMath>
                </a14:m>
                <a:r>
                  <a:rPr lang="en-GB" altLang="zh-CN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by balancing the terms in </a:t>
                </a:r>
                <a:r>
                  <a:rPr lang="en-GB" altLang="zh-CN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(*).</a:t>
                </a:r>
                <a:endParaRPr lang="en-GB" altLang="zh-CN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defRPr/>
                </a:pPr>
                <a:endParaRPr lang="en-US" altLang="zh-CN" i="1" dirty="0">
                  <a:solidFill>
                    <a:srgbClr val="000000"/>
                  </a:solidFill>
                  <a:latin typeface="Cambria Math" panose="02040503050406030204" pitchFamily="18" charset="0"/>
                  <a:ea typeface="等线" panose="02010600030101010101" pitchFamily="2" charset="-122"/>
                  <a:cs typeface="Arial" panose="020B0604020202020204" pitchFamily="34" charset="0"/>
                </a:endParaRPr>
              </a:p>
              <a:p>
                <a:pPr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𝑉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𝑖𝑛𝑛𝑒𝑟</m:t>
                        </m:r>
                      </m:sub>
                    </m:sSub>
                    <m:d>
                      <m:dPr>
                        <m:ctrlP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𝑈</m:t>
                        </m:r>
                      </m:e>
                    </m:d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∼</m:t>
                    </m:r>
                    <m:sSup>
                      <m:sSupPr>
                        <m:ctrlP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𝜖</m:t>
                        </m:r>
                      </m:e>
                      <m:sup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𝑞</m:t>
                        </m:r>
                      </m:sup>
                    </m:sSup>
                    <m:sSub>
                      <m:sSubPr>
                        <m:ctrlP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𝜓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0</m:t>
                        </m:r>
                      </m:sub>
                    </m:sSub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𝜙</m:t>
                    </m:r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GB" altLang="zh-CN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as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𝜙</m:t>
                    </m:r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→∞</m:t>
                    </m:r>
                  </m:oMath>
                </a14:m>
                <a:r>
                  <a:rPr lang="en-US" altLang="zh-CN" dirty="0">
                    <a:solidFill>
                      <a:srgbClr val="000000"/>
                    </a:solidFill>
                    <a:latin typeface="Calibri" panose="020F0502020204030204" pitchFamily="34" charset="0"/>
                    <a:ea typeface="等线" panose="02010600030101010101" pitchFamily="2" charset="-122"/>
                    <a:cs typeface="Arial" panose="020B0604020202020204" pitchFamily="34" charset="0"/>
                  </a:rPr>
                  <a:t>;</a:t>
                </a:r>
              </a:p>
              <a:p>
                <a:pPr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𝑉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𝑜𝑢𝑡𝑒𝑟</m:t>
                        </m:r>
                      </m:sub>
                    </m:sSub>
                    <m:d>
                      <m:dPr>
                        <m:ctrlP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𝑈</m:t>
                        </m:r>
                      </m:e>
                    </m:d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∼−</m:t>
                    </m:r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𝜖</m:t>
                    </m:r>
                    <m:sSup>
                      <m:sSupPr>
                        <m:ctrlP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𝑈</m:t>
                        </m:r>
                      </m:e>
                      <m:sup>
                        <m: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−2</m:t>
                        </m:r>
                        <m: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𝑎</m:t>
                        </m:r>
                      </m:sup>
                    </m:sSup>
                    <m:f>
                      <m:fPr>
                        <m:ctrlP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Γ</m:t>
                        </m:r>
                        <m:d>
                          <m:dPr>
                            <m:ctrlPr>
                              <a:rPr lang="en-US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Arial" panose="020B0604020202020204" pitchFamily="34" charset="0"/>
                              </a:rPr>
                              <m:t>2</m:t>
                            </m:r>
                            <m:r>
                              <a:rPr lang="en-US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Arial" panose="020B0604020202020204" pitchFamily="34" charset="0"/>
                              </a:rPr>
                              <m:t>𝑎</m:t>
                            </m:r>
                            <m:r>
                              <a:rPr lang="en-US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Arial" panose="020B0604020202020204" pitchFamily="34" charset="0"/>
                              </a:rPr>
                              <m:t>+1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Γ</m:t>
                        </m:r>
                        <m:d>
                          <m:dPr>
                            <m:ctrlPr>
                              <a:rPr lang="en-US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Arial" panose="020B0604020202020204" pitchFamily="34" charset="0"/>
                              </a:rPr>
                              <m:t>3−2</m:t>
                            </m:r>
                            <m:r>
                              <a:rPr lang="en-US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Arial" panose="020B0604020202020204" pitchFamily="34" charset="0"/>
                              </a:rPr>
                              <m:t>𝑎</m:t>
                            </m:r>
                          </m:e>
                        </m:d>
                      </m:num>
                      <m:den>
                        <m: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altLang="zh-CN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as </a:t>
                </a:r>
                <a14:m>
                  <m:oMath xmlns:m="http://schemas.openxmlformats.org/officeDocument/2006/math"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𝑈</m:t>
                    </m:r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→</m:t>
                    </m:r>
                    <m:sSup>
                      <m:sSupPr>
                        <m:ctrlP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0</m:t>
                        </m:r>
                      </m:e>
                      <m:sup>
                        <m: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GB" altLang="zh-CN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>
                  <a:defRPr/>
                </a:pPr>
                <a:endParaRPr lang="en-GB" altLang="zh-CN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defRPr/>
                </a:pPr>
                <a:endParaRPr lang="en-GB" altLang="zh-CN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defRPr/>
                </a:pPr>
                <a:r>
                  <a:rPr lang="en-GB" altLang="zh-CN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So, we have </a:t>
                </a:r>
                <a14:m>
                  <m:oMath xmlns:m="http://schemas.openxmlformats.org/officeDocument/2006/math"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𝑝</m:t>
                    </m:r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=</m:t>
                    </m:r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𝑞</m:t>
                    </m:r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+1</m:t>
                        </m:r>
                      </m:den>
                    </m:f>
                  </m:oMath>
                </a14:m>
                <a:r>
                  <a:rPr lang="en-GB" altLang="zh-CN" dirty="0">
                    <a:solidFill>
                      <a:srgbClr val="000000"/>
                    </a:solidFill>
                    <a:latin typeface="等线" panose="02010600030101010101" pitchFamily="2" charset="-122"/>
                    <a:ea typeface="Cambria Math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GB" altLang="zh-CN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by balancing the powers of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𝜖</m:t>
                    </m:r>
                  </m:oMath>
                </a14:m>
                <a:r>
                  <a:rPr lang="en-GB" altLang="zh-CN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E822B243-7D1C-36CB-CEF1-BCF6ABD0A9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2933" y="3141916"/>
                <a:ext cx="5401414" cy="2836802"/>
              </a:xfrm>
              <a:prstGeom prst="rect">
                <a:avLst/>
              </a:prstGeom>
              <a:blipFill>
                <a:blip r:embed="rId6"/>
                <a:stretch>
                  <a:fillRect l="-902" t="-1073" r="-1917" b="-4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右大括号 9">
            <a:extLst>
              <a:ext uri="{FF2B5EF4-FFF2-40B4-BE49-F238E27FC236}">
                <a16:creationId xmlns:a16="http://schemas.microsoft.com/office/drawing/2014/main" id="{99EEB626-9FE3-449F-2FC3-079968F7D755}"/>
              </a:ext>
            </a:extLst>
          </p:cNvPr>
          <p:cNvSpPr/>
          <p:nvPr/>
        </p:nvSpPr>
        <p:spPr>
          <a:xfrm rot="5400000">
            <a:off x="7837817" y="4669853"/>
            <a:ext cx="101371" cy="582101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5AB1B074-9282-26D8-A9B8-7C68E0E8E6D3}"/>
                  </a:ext>
                </a:extLst>
              </p:cNvPr>
              <p:cNvSpPr txBox="1"/>
              <p:nvPr/>
            </p:nvSpPr>
            <p:spPr>
              <a:xfrm>
                <a:off x="7519908" y="5072225"/>
                <a:ext cx="5821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zh-C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GB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Arial" panose="020B0604020202020204" pitchFamily="34" charset="0"/>
                            </a:rPr>
                            <m:t>𝜖</m:t>
                          </m:r>
                        </m:e>
                        <m:sup>
                          <m:r>
                            <a:rPr lang="en-US" altLang="zh-CN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Arial" panose="020B0604020202020204" pitchFamily="34" charset="0"/>
                            </a:rPr>
                            <m:t>1−2</m:t>
                          </m:r>
                          <m:r>
                            <a:rPr lang="en-US" altLang="zh-CN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Arial" panose="020B0604020202020204" pitchFamily="34" charset="0"/>
                            </a:rPr>
                            <m:t>𝑎𝑝</m:t>
                          </m:r>
                        </m:sup>
                      </m:s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5AB1B074-9282-26D8-A9B8-7C68E0E8E6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9908" y="5072225"/>
                <a:ext cx="582101" cy="369332"/>
              </a:xfrm>
              <a:prstGeom prst="rect">
                <a:avLst/>
              </a:prstGeom>
              <a:blipFill>
                <a:blip r:embed="rId7"/>
                <a:stretch>
                  <a:fillRect r="-378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B243409F-5C2C-6251-466D-93F8AEEB8E6E}"/>
              </a:ext>
            </a:extLst>
          </p:cNvPr>
          <p:cNvCxnSpPr>
            <a:cxnSpLocks/>
          </p:cNvCxnSpPr>
          <p:nvPr/>
        </p:nvCxnSpPr>
        <p:spPr>
          <a:xfrm>
            <a:off x="5914816" y="3141916"/>
            <a:ext cx="0" cy="28210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A48B3BF5-ABA7-50B4-A308-A9C0527FED8C}"/>
              </a:ext>
            </a:extLst>
          </p:cNvPr>
          <p:cNvSpPr txBox="1"/>
          <p:nvPr/>
        </p:nvSpPr>
        <p:spPr>
          <a:xfrm>
            <a:off x="259746" y="6455234"/>
            <a:ext cx="11626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Fadai NT. Semi-infinite travelling waves arising in a general reaction–diffusion Stefan model. Nonlinearity.2021;34(2):725.</a:t>
            </a:r>
          </a:p>
        </p:txBody>
      </p:sp>
    </p:spTree>
    <p:extLst>
      <p:ext uri="{BB962C8B-B14F-4D97-AF65-F5344CB8AC3E}">
        <p14:creationId xmlns:p14="http://schemas.microsoft.com/office/powerpoint/2010/main" val="1586611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  <p:bldP spid="10" grpId="0" animBg="1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F455A-43A2-E41F-F188-4535DAA63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17FFEB1F-AC22-7EB2-585A-21C1903FD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7745" y="1041568"/>
            <a:ext cx="3881336" cy="311056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ACE61AA-4D64-CBE1-51C2-EA4C6EC85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i="0" dirty="0">
                <a:solidFill>
                  <a:srgbClr val="FFFFFF"/>
                </a:solidFill>
                <a:effectLst/>
                <a:latin typeface="Lato" panose="020F0502020204030203" pitchFamily="34" charset="0"/>
              </a:rPr>
              <a:t>Asymptotic Analysis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7F42995-04CE-B033-FE57-1C4A252E1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11</a:t>
            </a:fld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A80CF41A-D11E-C303-6501-9E5D5B01CA31}"/>
                  </a:ext>
                </a:extLst>
              </p:cNvPr>
              <p:cNvSpPr txBox="1"/>
              <p:nvPr/>
            </p:nvSpPr>
            <p:spPr>
              <a:xfrm>
                <a:off x="253987" y="1159375"/>
                <a:ext cx="10578834" cy="34154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GB" altLang="zh-CN" b="1" i="1" dirty="0">
                    <a:solidFill>
                      <a:schemeClr val="accent3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Some key steps:</a:t>
                </a:r>
              </a:p>
              <a:p>
                <a:pPr>
                  <a:defRPr/>
                </a:pPr>
                <a:r>
                  <a:rPr lang="en-GB" altLang="zh-CN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We introduce an intermediate parameter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𝜉</m:t>
                    </m:r>
                  </m:oMath>
                </a14:m>
                <a:r>
                  <a:rPr lang="en-GB" altLang="zh-CN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𝜉</m:t>
                          </m:r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=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GB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altLang="zh-C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𝜓</m:t>
                                  </m:r>
                                </m:e>
                                <m:sub>
                                  <m:r>
                                    <a:rPr lang="en-GB" altLang="zh-C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GB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GB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𝜌𝜙</m:t>
                              </m:r>
                            </m:e>
                          </m:d>
                        </m:e>
                        <m:sup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𝜌</m:t>
                          </m:r>
                        </m:sup>
                      </m:sSup>
                      <m:sSup>
                        <m:sSupPr>
                          <m:ctrlPr>
                            <a:rPr lang="en-GB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GB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altLang="zh-C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𝜓</m:t>
                                  </m:r>
                                </m:e>
                                <m:sub>
                                  <m:r>
                                    <a:rPr lang="en-GB" altLang="zh-C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GB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GB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𝛾𝜙</m:t>
                              </m:r>
                            </m:e>
                          </m:d>
                        </m:e>
                        <m:sup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𝛾</m:t>
                          </m:r>
                        </m:sup>
                      </m:sSup>
                      <m:r>
                        <a:rPr lang="en-US" altLang="zh-CN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.</m:t>
                      </m:r>
                    </m:oMath>
                  </m:oMathPara>
                </a14:m>
                <a:endParaRPr lang="en-GB" altLang="zh-CN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defRPr/>
                </a:pPr>
                <a:r>
                  <a:rPr lang="en-GB" altLang="zh-CN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We also introduce a power-law correction for the leading-order inner solution:</a:t>
                </a:r>
              </a:p>
              <a:p>
                <a:pPr>
                  <a:defRPr/>
                </a:pPr>
                <a:r>
                  <a:rPr lang="en-GB" altLang="zh-CN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𝜓</m:t>
                        </m:r>
                      </m:e>
                      <m:sub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0</m:t>
                        </m:r>
                      </m:sub>
                    </m:sSub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𝜙</m:t>
                    </m:r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)=−</m:t>
                    </m:r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𝛾</m:t>
                    </m:r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𝜙</m:t>
                    </m:r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𝐷</m:t>
                    </m:r>
                    <m:sSup>
                      <m:sSupPr>
                        <m:ctrlP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𝜙</m:t>
                        </m:r>
                      </m:e>
                      <m:sup>
                        <m: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𝑟</m:t>
                        </m:r>
                      </m:sup>
                    </m:sSup>
                  </m:oMath>
                </a14:m>
                <a:r>
                  <a:rPr lang="en-GB" altLang="zh-CN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as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𝜙</m:t>
                    </m:r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→∞</m:t>
                    </m:r>
                  </m:oMath>
                </a14:m>
                <a:r>
                  <a:rPr lang="en-GB" altLang="zh-CN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endParaRPr lang="en-US" altLang="zh-CN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>
                  <a:defRPr/>
                </a:pP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𝜉</m:t>
                    </m:r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altLang="zh-CN" dirty="0">
                    <a:solidFill>
                      <a:srgbClr val="000000"/>
                    </a:solidFill>
                    <a:ea typeface="Cambria Math" panose="02040503050406030204" pitchFamily="18" charset="0"/>
                    <a:cs typeface="Arial" panose="020B0604020202020204" pitchFamily="34" charset="0"/>
                  </a:rPr>
                  <a:t> is finite only if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𝑟</m:t>
                    </m:r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𝜌</m:t>
                        </m:r>
                      </m:num>
                      <m:den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𝛾</m:t>
                        </m:r>
                      </m:den>
                    </m:f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endParaRPr lang="en-GB" altLang="zh-CN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defRPr/>
                </a:pPr>
                <a:endParaRPr lang="en-GB" altLang="zh-CN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defRPr/>
                </a:pPr>
                <a:r>
                  <a:rPr lang="en-GB" altLang="zh-CN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We have the following implicit relation for the leading-order inner solution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𝜓</m:t>
                        </m:r>
                      </m:e>
                      <m:sub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0</m:t>
                        </m:r>
                      </m:sub>
                    </m:sSub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𝜙</m:t>
                    </m:r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GB" altLang="zh-CN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GB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altLang="zh-C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𝜓</m:t>
                                  </m:r>
                                </m:e>
                                <m:sub>
                                  <m:r>
                                    <a:rPr lang="en-GB" altLang="zh-C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GB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GB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𝜌𝜙</m:t>
                              </m:r>
                            </m:e>
                          </m:d>
                        </m:e>
                        <m:sup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𝜌</m:t>
                          </m:r>
                        </m:sup>
                      </m:sSup>
                      <m:sSup>
                        <m:sSupPr>
                          <m:ctrlPr>
                            <a:rPr lang="en-GB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GB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altLang="zh-C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𝜓</m:t>
                                  </m:r>
                                </m:e>
                                <m:sub>
                                  <m:r>
                                    <a:rPr lang="en-GB" altLang="zh-C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GB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GB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𝛾𝜙</m:t>
                              </m:r>
                            </m:e>
                          </m:d>
                        </m:e>
                        <m:sup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𝛾</m:t>
                          </m:r>
                        </m:sup>
                      </m:sSup>
                      <m:r>
                        <a:rPr lang="en-GB" altLang="zh-C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∼</m:t>
                      </m:r>
                      <m:r>
                        <a:rPr lang="en-US" altLang="zh-C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−</m:t>
                      </m:r>
                      <m:sSup>
                        <m:sSupPr>
                          <m:ctrlPr>
                            <a:rPr lang="en-GB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𝛾</m:t>
                              </m:r>
                              <m:r>
                                <a:rPr lang="en-GB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GB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𝜌</m:t>
                              </m:r>
                            </m:e>
                          </m:d>
                        </m:e>
                        <m:sup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𝜌</m:t>
                          </m:r>
                        </m:sup>
                      </m:sSup>
                      <m:sSup>
                        <m:sSupPr>
                          <m:ctrlPr>
                            <a:rPr lang="en-GB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GB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𝐷</m:t>
                          </m:r>
                        </m:e>
                        <m:sup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𝛾</m:t>
                          </m:r>
                        </m:sup>
                      </m:sSup>
                      <m:r>
                        <a:rPr lang="en-US" altLang="zh-C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.</m:t>
                      </m:r>
                    </m:oMath>
                  </m:oMathPara>
                </a14:m>
                <a:endParaRPr lang="en-GB" altLang="zh-CN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defRPr/>
                </a:pPr>
                <a:endParaRPr lang="en-GB" altLang="zh-CN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defRPr/>
                </a:pPr>
                <a:r>
                  <a:rPr lang="en-GB" altLang="zh-CN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After </a:t>
                </a:r>
                <a:r>
                  <a:rPr lang="en-GB" altLang="zh-CN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asymptotic matching</a:t>
                </a:r>
                <a:r>
                  <a:rPr lang="en-GB" altLang="zh-CN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we can determine the parameters:</a:t>
                </a:r>
                <a:r>
                  <a:rPr lang="en-GB" altLang="zh-CN" dirty="0">
                    <a:solidFill>
                      <a:srgbClr val="000000"/>
                    </a:solidFill>
                    <a:latin typeface="等线" panose="02010600030101010101" pitchFamily="2" charset="-122"/>
                    <a:ea typeface="Cambria Math" panose="0204050305040603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𝛾</m:t>
                    </m:r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r>
                  <a:rPr lang="en-GB" altLang="zh-CN" dirty="0">
                    <a:solidFill>
                      <a:srgbClr val="000000"/>
                    </a:solidFill>
                    <a:latin typeface="等线" panose="02010600030101010101" pitchFamily="2" charset="-122"/>
                    <a:ea typeface="Cambria Math" panose="02040503050406030204" pitchFamily="18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𝐷</m:t>
                    </m:r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=−</m:t>
                    </m:r>
                    <m:f>
                      <m:fPr>
                        <m:ctrlP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GB" altLang="zh-CN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Γ</m:t>
                        </m:r>
                        <m:d>
                          <m:dPr>
                            <m:ctrlPr>
                              <a:rPr lang="en-GB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GB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  <m:r>
                              <a:rPr lang="en-GB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𝑎</m:t>
                            </m:r>
                            <m:r>
                              <a:rPr lang="en-GB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+1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en-GB" altLang="zh-CN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Γ</m:t>
                        </m:r>
                        <m:r>
                          <a:rPr lang="en-GB" altLang="zh-CN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(3−2</m:t>
                        </m:r>
                        <m:r>
                          <m:rPr>
                            <m:sty m:val="p"/>
                          </m:rPr>
                          <a:rPr lang="en-GB" altLang="zh-CN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a</m:t>
                        </m:r>
                        <m:r>
                          <a:rPr lang="en-GB" altLang="zh-CN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num>
                      <m:den>
                        <m:r>
                          <a:rPr lang="en-US" altLang="zh-CN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altLang="zh-CN" dirty="0">
                    <a:solidFill>
                      <a:srgbClr val="000000"/>
                    </a:solidFill>
                    <a:latin typeface="等线" panose="02010600030101010101" pitchFamily="2" charset="-122"/>
                    <a:ea typeface="Cambria Math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GB" altLang="zh-CN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𝜌</m:t>
                    </m:r>
                    <m:r>
                      <a:rPr lang="en-GB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2</m:t>
                            </m:r>
                          </m:e>
                        </m:rad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(2</m:t>
                        </m:r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𝑎</m:t>
                        </m:r>
                        <m:r>
                          <a:rPr lang="en-GB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+1)</m:t>
                        </m:r>
                      </m:den>
                    </m:f>
                  </m:oMath>
                </a14:m>
                <a:r>
                  <a:rPr lang="en-GB" altLang="zh-CN" dirty="0">
                    <a:solidFill>
                      <a:srgbClr val="000000"/>
                    </a:solidFill>
                    <a:latin typeface="等线" panose="02010600030101010101" pitchFamily="2" charset="-122"/>
                    <a:ea typeface="Cambria Math" panose="02040503050406030204" pitchFamily="18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A80CF41A-D11E-C303-6501-9E5D5B01CA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987" y="1159375"/>
                <a:ext cx="10578834" cy="3415487"/>
              </a:xfrm>
              <a:prstGeom prst="rect">
                <a:avLst/>
              </a:prstGeom>
              <a:blipFill>
                <a:blip r:embed="rId4"/>
                <a:stretch>
                  <a:fillRect l="-519" t="-893" b="-35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 descr="表格&#10;&#10;AI 生成的内容可能不正确。">
            <a:extLst>
              <a:ext uri="{FF2B5EF4-FFF2-40B4-BE49-F238E27FC236}">
                <a16:creationId xmlns:a16="http://schemas.microsoft.com/office/drawing/2014/main" id="{AEE85BD6-EB99-4DF9-78F0-29C0BC9B81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1288" y="4498294"/>
            <a:ext cx="8487125" cy="1915404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611440D-A975-2E6A-2247-425C3C0685F6}"/>
              </a:ext>
            </a:extLst>
          </p:cNvPr>
          <p:cNvSpPr txBox="1"/>
          <p:nvPr/>
        </p:nvSpPr>
        <p:spPr>
          <a:xfrm>
            <a:off x="282905" y="6476305"/>
            <a:ext cx="11626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Nayfeh AH. Perturbation methods. John Wiley &amp; Sons; 2024.</a:t>
            </a:r>
          </a:p>
        </p:txBody>
      </p:sp>
    </p:spTree>
    <p:extLst>
      <p:ext uri="{BB962C8B-B14F-4D97-AF65-F5344CB8AC3E}">
        <p14:creationId xmlns:p14="http://schemas.microsoft.com/office/powerpoint/2010/main" val="2163325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1021E-7FF2-1D92-327A-B525E40A3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图表, 折线图&#10;&#10;AI 生成的内容可能不正确。">
            <a:extLst>
              <a:ext uri="{FF2B5EF4-FFF2-40B4-BE49-F238E27FC236}">
                <a16:creationId xmlns:a16="http://schemas.microsoft.com/office/drawing/2014/main" id="{654E2C40-2D8B-40F9-5EDD-6843ADF78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336" y="3983665"/>
            <a:ext cx="8512109" cy="2874335"/>
          </a:xfrm>
          <a:prstGeom prst="rect">
            <a:avLst/>
          </a:prstGeom>
        </p:spPr>
      </p:pic>
      <p:pic>
        <p:nvPicPr>
          <p:cNvPr id="11" name="图片 10" descr="图表, 折线图&#10;&#10;AI 生成的内容可能不正确。">
            <a:extLst>
              <a:ext uri="{FF2B5EF4-FFF2-40B4-BE49-F238E27FC236}">
                <a16:creationId xmlns:a16="http://schemas.microsoft.com/office/drawing/2014/main" id="{5D494FF3-EEEF-F5DC-FAAF-DF9370D45C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914" y="1315166"/>
            <a:ext cx="8726954" cy="277883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C69F96E-F666-4FAD-4305-E2772F540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i="0" dirty="0">
                <a:solidFill>
                  <a:srgbClr val="FFFFFF"/>
                </a:solidFill>
                <a:effectLst/>
                <a:latin typeface="Lato" panose="020F0502020204030203" pitchFamily="34" charset="0"/>
              </a:rPr>
              <a:t>Results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17142F-1FE8-DDEC-5E95-F5E6FB915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12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70623BB4-FF22-7A47-57EA-E2998D06101B}"/>
                  </a:ext>
                </a:extLst>
              </p:cNvPr>
              <p:cNvSpPr txBox="1"/>
              <p:nvPr/>
            </p:nvSpPr>
            <p:spPr>
              <a:xfrm>
                <a:off x="311079" y="1035000"/>
                <a:ext cx="1142599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 composite travelling wave profile combines the outer solution with the inner boundary-layer correction for </a:t>
                </a:r>
                <a14:m>
                  <m:oMath xmlns:m="http://schemas.openxmlformats.org/officeDocument/2006/math">
                    <m:r>
                      <a:rPr lang="en-GB" altLang="zh-CN" b="0" i="1" noProof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𝑈</m:t>
                    </m:r>
                    <m:r>
                      <a:rPr lang="en-US" altLang="zh-CN" b="0" i="1" noProof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&lt;5</m:t>
                    </m:r>
                    <m:r>
                      <a:rPr lang="en-US" altLang="zh-CN" b="0" i="1" noProof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𝜖</m:t>
                    </m:r>
                  </m:oMath>
                </a14:m>
                <a:r>
                  <a:rPr lang="en-GB" noProof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70623BB4-FF22-7A47-57EA-E2998D0610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079" y="1035000"/>
                <a:ext cx="11425995" cy="369332"/>
              </a:xfrm>
              <a:prstGeom prst="rect">
                <a:avLst/>
              </a:prstGeom>
              <a:blipFill>
                <a:blip r:embed="rId5"/>
                <a:stretch>
                  <a:fillRect l="-427"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2F18563A-FF97-0126-DFA7-75ADE12AEBEA}"/>
                  </a:ext>
                </a:extLst>
              </p:cNvPr>
              <p:cNvSpPr txBox="1"/>
              <p:nvPr/>
            </p:nvSpPr>
            <p:spPr>
              <a:xfrm>
                <a:off x="9356651" y="1681503"/>
                <a:ext cx="2771554" cy="1754326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After asymptotic matching, the analytical result agrees with the numerical result, and we can obtain the </a:t>
                </a:r>
                <a:r>
                  <a:rPr lang="en-US" altLang="zh-CN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sharp-front</a:t>
                </a:r>
                <a:r>
                  <a:rPr lang="en-US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travelling wave as </a:t>
                </a:r>
                <a14:m>
                  <m:oMath xmlns:m="http://schemas.openxmlformats.org/officeDocument/2006/math">
                    <m:r>
                      <a:rPr lang="en-GB" altLang="zh-CN" b="0" i="1" noProof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𝑈</m:t>
                    </m:r>
                    <m:r>
                      <a:rPr lang="en-US" altLang="zh-CN" b="0" i="1" noProof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m:t>→</m:t>
                    </m:r>
                    <m:sSup>
                      <m:sSupPr>
                        <m:ctrlPr>
                          <a:rPr lang="en-US" altLang="zh-CN" b="0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zh-CN" b="0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0</m:t>
                        </m:r>
                      </m:e>
                      <m:sup>
                        <m:r>
                          <a:rPr lang="en-US" altLang="zh-CN" b="0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Arial" panose="020B0604020202020204" pitchFamily="34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 </a:t>
                </a:r>
                <a:endParaRPr lang="en-GB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2F18563A-FF97-0126-DFA7-75ADE12AEB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6651" y="1681503"/>
                <a:ext cx="2771554" cy="1754326"/>
              </a:xfrm>
              <a:prstGeom prst="rect">
                <a:avLst/>
              </a:prstGeom>
              <a:blipFill>
                <a:blip r:embed="rId6"/>
                <a:stretch>
                  <a:fillRect l="-1978" t="-2083" r="-879" b="-45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1225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E6BAEF3-4B10-6D09-79EC-546EBF6E3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3" name="Title 10">
            <a:extLst>
              <a:ext uri="{FF2B5EF4-FFF2-40B4-BE49-F238E27FC236}">
                <a16:creationId xmlns:a16="http://schemas.microsoft.com/office/drawing/2014/main" id="{ECAFC4CD-2398-8E35-6F78-417FDF278CA2}"/>
              </a:ext>
            </a:extLst>
          </p:cNvPr>
          <p:cNvSpPr txBox="1">
            <a:spLocks/>
          </p:cNvSpPr>
          <p:nvPr/>
        </p:nvSpPr>
        <p:spPr>
          <a:xfrm>
            <a:off x="1158240" y="4397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Conclusions &amp; Future Work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26220E02-D355-9370-3920-5D7E0D8CDDC0}"/>
                  </a:ext>
                </a:extLst>
              </p:cNvPr>
              <p:cNvSpPr txBox="1"/>
              <p:nvPr/>
            </p:nvSpPr>
            <p:spPr>
              <a:xfrm>
                <a:off x="476693" y="1257808"/>
                <a:ext cx="10976545" cy="2587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We have incorporated the strong Allee effect and the moving boundary condition into the Fisher-KPP model. </a:t>
                </a:r>
              </a:p>
              <a:p>
                <a:r>
                  <a:rPr lang="en-US" altLang="zh-CN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By using both PDE solutions and the travelling wave system method, we have explored the relationship between the model parameters. </a:t>
                </a:r>
              </a:p>
              <a:p>
                <a:r>
                  <a:rPr lang="en-US" altLang="zh-CN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Additionally, asymptotic analysis has allowed us to derive the sharp-front travelling wave analytically, which shows good agreement with the numerical result.</a:t>
                </a:r>
              </a:p>
              <a:p>
                <a:r>
                  <a:rPr lang="en-US" altLang="zh-CN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We have also explored other forms of Allee effects or logistic-like growth terms, as shown below.</a:t>
                </a:r>
                <a:endParaRPr lang="en-GB" altLang="zh-CN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𝜕</m:t>
                          </m:r>
                          <m:r>
                            <a:rPr lang="en-GB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𝑢</m:t>
                          </m:r>
                        </m:num>
                        <m:den>
                          <m:r>
                            <a:rPr lang="en-GB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𝜕</m:t>
                          </m:r>
                          <m:r>
                            <a:rPr lang="en-GB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𝑡</m:t>
                          </m:r>
                        </m:den>
                      </m:f>
                      <m:r>
                        <a:rPr lang="en-GB" altLang="zh-C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</a:rPr>
                        <m:t>=</m:t>
                      </m:r>
                      <m:f>
                        <m:fPr>
                          <m:ctrlPr>
                            <a:rPr lang="en-GB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</a:rPr>
                              </m:ctrlPr>
                            </m:sSupPr>
                            <m:e>
                              <m:r>
                                <a:rPr lang="en-GB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GB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𝑢</m:t>
                          </m:r>
                        </m:num>
                        <m:den>
                          <m:r>
                            <a:rPr lang="en-GB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GB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</a:rPr>
                              </m:ctrlPr>
                            </m:sSupPr>
                            <m:e>
                              <m:r>
                                <a:rPr lang="en-GB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altLang="zh-C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</a:rPr>
                        <m:t>+</m:t>
                      </m:r>
                      <m:r>
                        <a:rPr lang="en-GB" altLang="zh-C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 panose="02010600030101010101" pitchFamily="2" charset="-122"/>
                        </a:rPr>
                        <m:t>𝑢</m:t>
                      </m:r>
                      <m:d>
                        <m:dPr>
                          <m:ctrlPr>
                            <a:rPr lang="en-GB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</m:ctrlPr>
                        </m:dPr>
                        <m:e>
                          <m:r>
                            <a:rPr lang="en-GB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1−</m:t>
                          </m:r>
                          <m:r>
                            <a:rPr lang="en-GB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𝑢</m:t>
                          </m:r>
                        </m:e>
                      </m:d>
                      <m:d>
                        <m:dPr>
                          <m:ctrlPr>
                            <a:rPr lang="en-GB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</m:ctrlPr>
                        </m:dPr>
                        <m:e>
                          <m:r>
                            <a:rPr lang="en-GB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𝑢</m:t>
                          </m:r>
                          <m:r>
                            <a:rPr lang="en-GB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−</m:t>
                          </m:r>
                          <m:r>
                            <a:rPr lang="en-GB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 panose="02010600030101010101" pitchFamily="2" charset="-122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altLang="zh-CN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US" altLang="zh-CN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                                                                                          </a:t>
                </a:r>
                <a:r>
                  <a:rPr lang="en-US" altLang="zh-CN" dirty="0">
                    <a:solidFill>
                      <a:schemeClr val="accent2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logistic-like</a:t>
                </a:r>
                <a:r>
                  <a:rPr lang="en-US" altLang="zh-CN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en-US" altLang="zh-CN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Allee</a:t>
                </a:r>
                <a:endParaRPr lang="en-US" altLang="zh-CN" noProof="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26220E02-D355-9370-3920-5D7E0D8CDD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693" y="1257808"/>
                <a:ext cx="10976545" cy="2587118"/>
              </a:xfrm>
              <a:prstGeom prst="rect">
                <a:avLst/>
              </a:prstGeom>
              <a:blipFill>
                <a:blip r:embed="rId3"/>
                <a:stretch>
                  <a:fillRect l="-444" t="-1176" r="-722" b="-25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图片 19" descr="表格&#10;&#10;AI 生成的内容可能不正确。">
            <a:extLst>
              <a:ext uri="{FF2B5EF4-FFF2-40B4-BE49-F238E27FC236}">
                <a16:creationId xmlns:a16="http://schemas.microsoft.com/office/drawing/2014/main" id="{E7036262-8C55-37F2-4A51-E3733666A1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944" y="3766058"/>
            <a:ext cx="5981023" cy="2038288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7CEA15D0-CD32-5A8E-2B9A-3724363179F3}"/>
              </a:ext>
            </a:extLst>
          </p:cNvPr>
          <p:cNvSpPr txBox="1"/>
          <p:nvPr/>
        </p:nvSpPr>
        <p:spPr>
          <a:xfrm>
            <a:off x="476693" y="5830606"/>
            <a:ext cx="10976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future work, w</a:t>
            </a:r>
            <a:r>
              <a:rPr lang="en-US" altLang="zh-CN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aim to extend the application of the strong Allee effect and the moving boundary condition to multi-species models, such as competition models.</a:t>
            </a:r>
            <a:endParaRPr lang="en-GB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右大括号 3">
            <a:extLst>
              <a:ext uri="{FF2B5EF4-FFF2-40B4-BE49-F238E27FC236}">
                <a16:creationId xmlns:a16="http://schemas.microsoft.com/office/drawing/2014/main" id="{9B872322-B358-EE13-3BAA-84B15BC8CC25}"/>
              </a:ext>
            </a:extLst>
          </p:cNvPr>
          <p:cNvSpPr/>
          <p:nvPr/>
        </p:nvSpPr>
        <p:spPr>
          <a:xfrm rot="5400000">
            <a:off x="6144396" y="3089553"/>
            <a:ext cx="92520" cy="771416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000" b="1" dirty="0"/>
          </a:p>
        </p:txBody>
      </p:sp>
      <p:sp>
        <p:nvSpPr>
          <p:cNvPr id="5" name="右大括号 4">
            <a:extLst>
              <a:ext uri="{FF2B5EF4-FFF2-40B4-BE49-F238E27FC236}">
                <a16:creationId xmlns:a16="http://schemas.microsoft.com/office/drawing/2014/main" id="{4D13F0F1-8F98-5A05-3E38-D58D0DCA9040}"/>
              </a:ext>
            </a:extLst>
          </p:cNvPr>
          <p:cNvSpPr/>
          <p:nvPr/>
        </p:nvSpPr>
        <p:spPr>
          <a:xfrm rot="5400000">
            <a:off x="6984425" y="3089553"/>
            <a:ext cx="92520" cy="771416"/>
          </a:xfrm>
          <a:prstGeom prst="righ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237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9C2CAE-BB9F-DA96-5312-9637F6BF4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5196D91-CCC7-8134-2E44-B87E8DDF0CD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GB" dirty="0">
                <a:latin typeface="Arial"/>
                <a:cs typeface="Arial"/>
              </a:rPr>
              <a:t>Many thanks to my </a:t>
            </a:r>
            <a:r>
              <a:rPr lang="en-GB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supervisors Nabil Fadai and Reuben </a:t>
            </a:r>
            <a:r>
              <a:rPr lang="en-GB" altLang="zh-CN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O'dea</a:t>
            </a:r>
            <a:r>
              <a:rPr lang="en-GB" dirty="0">
                <a:latin typeface="Arial"/>
                <a:cs typeface="Arial"/>
              </a:rPr>
              <a:t> for their help with my research</a:t>
            </a:r>
          </a:p>
          <a:p>
            <a:pPr marL="0" indent="0">
              <a:buNone/>
            </a:pPr>
            <a:endParaRPr lang="en-GB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GB" dirty="0">
                <a:latin typeface="Arial"/>
                <a:cs typeface="Arial"/>
              </a:rPr>
              <a:t>Please feel free to get in touch if you have any further questions: </a:t>
            </a:r>
          </a:p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sqyxz4@nottingham.ac.uk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2119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DA04302D-5C0E-CAA8-AC28-86F7BECA4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you!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7B0C0AC-BB0D-5400-BA50-FE690AE59C7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85288" y="6356350"/>
            <a:ext cx="2906712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36792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versity of Nottingham">
      <a:dk1>
        <a:srgbClr val="000000"/>
      </a:dk1>
      <a:lt1>
        <a:srgbClr val="FFFFFF"/>
      </a:lt1>
      <a:dk2>
        <a:srgbClr val="4A4A49"/>
      </a:dk2>
      <a:lt2>
        <a:srgbClr val="92928E"/>
      </a:lt2>
      <a:accent1>
        <a:srgbClr val="009BBD"/>
      </a:accent1>
      <a:accent2>
        <a:srgbClr val="007DA8"/>
      </a:accent2>
      <a:accent3>
        <a:srgbClr val="005697"/>
      </a:accent3>
      <a:accent4>
        <a:srgbClr val="1B2A6B"/>
      </a:accent4>
      <a:accent5>
        <a:srgbClr val="191A4F"/>
      </a:accent5>
      <a:accent6>
        <a:srgbClr val="E52F6D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University of Nottingham">
      <a:dk1>
        <a:sysClr val="windowText" lastClr="000000"/>
      </a:dk1>
      <a:lt1>
        <a:sysClr val="window" lastClr="FFFFFF"/>
      </a:lt1>
      <a:dk2>
        <a:srgbClr val="4A4A49"/>
      </a:dk2>
      <a:lt2>
        <a:srgbClr val="92928E"/>
      </a:lt2>
      <a:accent1>
        <a:srgbClr val="009BBD"/>
      </a:accent1>
      <a:accent2>
        <a:srgbClr val="007DA8"/>
      </a:accent2>
      <a:accent3>
        <a:srgbClr val="005697"/>
      </a:accent3>
      <a:accent4>
        <a:srgbClr val="1B2A6B"/>
      </a:accent4>
      <a:accent5>
        <a:srgbClr val="191A4F"/>
      </a:accent5>
      <a:accent6>
        <a:srgbClr val="B32B76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53F39E70BECF4C841F7C5ECD9F620F" ma:contentTypeVersion="13" ma:contentTypeDescription="Create a new document." ma:contentTypeScope="" ma:versionID="d810bdd5bf7a9867b9e21c54d7ae0efc">
  <xsd:schema xmlns:xsd="http://www.w3.org/2001/XMLSchema" xmlns:xs="http://www.w3.org/2001/XMLSchema" xmlns:p="http://schemas.microsoft.com/office/2006/metadata/properties" xmlns:ns2="89e2a0eb-6667-4e9c-a561-4cbc11252214" xmlns:ns3="2767b372-cac2-4b57-b7ad-b6ec8d384a42" targetNamespace="http://schemas.microsoft.com/office/2006/metadata/properties" ma:root="true" ma:fieldsID="f3340704926c5822826a450ab25c371f" ns2:_="" ns3:_="">
    <xsd:import namespace="89e2a0eb-6667-4e9c-a561-4cbc11252214"/>
    <xsd:import namespace="2767b372-cac2-4b57-b7ad-b6ec8d384a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e2a0eb-6667-4e9c-a561-4cbc112522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76624216-d583-4636-a04d-17921d6eaf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67b372-cac2-4b57-b7ad-b6ec8d384a4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221b9e9c-03f0-4a19-8d49-02a2c26e29bc}" ma:internalName="TaxCatchAll" ma:showField="CatchAllData" ma:web="2767b372-cac2-4b57-b7ad-b6ec8d384a4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767b372-cac2-4b57-b7ad-b6ec8d384a42" xsi:nil="true"/>
    <lcf76f155ced4ddcb4097134ff3c332f xmlns="89e2a0eb-6667-4e9c-a561-4cbc11252214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D3908F-9A82-4F8A-A164-19EF54ABF3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e2a0eb-6667-4e9c-a561-4cbc11252214"/>
    <ds:schemaRef ds:uri="2767b372-cac2-4b57-b7ad-b6ec8d384a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DC6309B-1C52-4FD6-94A2-0113722346F5}">
  <ds:schemaRefs>
    <ds:schemaRef ds:uri="http://www.w3.org/XML/1998/namespace"/>
    <ds:schemaRef ds:uri="89e2a0eb-6667-4e9c-a561-4cbc11252214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2767b372-cac2-4b57-b7ad-b6ec8d384a42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F2B19F1-7180-49D0-A3F7-A5B98EF2F87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4092</TotalTime>
  <Words>1592</Words>
  <Application>Microsoft Office PowerPoint</Application>
  <PresentationFormat>宽屏</PresentationFormat>
  <Paragraphs>205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等线</vt:lpstr>
      <vt:lpstr>Microsoft YaHei</vt:lpstr>
      <vt:lpstr>Arial</vt:lpstr>
      <vt:lpstr>Calibri</vt:lpstr>
      <vt:lpstr>Cambria Math</vt:lpstr>
      <vt:lpstr>Georgia</vt:lpstr>
      <vt:lpstr>Lato</vt:lpstr>
      <vt:lpstr>Wingdings</vt:lpstr>
      <vt:lpstr>Office Theme</vt:lpstr>
      <vt:lpstr>1_Office Theme</vt:lpstr>
      <vt:lpstr>Understanding Strong Allee effects in population models with a moving boundary</vt:lpstr>
      <vt:lpstr>Introduction</vt:lpstr>
      <vt:lpstr>Strong Allee Effect</vt:lpstr>
      <vt:lpstr>Moving Boundary Condition</vt:lpstr>
      <vt:lpstr>PowerPoint 演示文稿</vt:lpstr>
      <vt:lpstr>The Allee–Stefan model</vt:lpstr>
      <vt:lpstr>Results</vt:lpstr>
      <vt:lpstr>Asymptotic Analysis</vt:lpstr>
      <vt:lpstr>Asymptotic Analysis</vt:lpstr>
      <vt:lpstr>Asymptotic Analysis</vt:lpstr>
      <vt:lpstr>Asymptotic Analysis</vt:lpstr>
      <vt:lpstr>Results</vt:lpstr>
      <vt:lpstr>PowerPoint 演示文稿</vt:lpstr>
      <vt:lpstr>PowerPoint 演示文稿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 Thomas</dc:creator>
  <cp:lastModifiedBy>Xiaohan ZHOU</cp:lastModifiedBy>
  <cp:revision>71</cp:revision>
  <cp:lastPrinted>2023-03-28T14:34:29Z</cp:lastPrinted>
  <dcterms:created xsi:type="dcterms:W3CDTF">2021-01-28T15:42:32Z</dcterms:created>
  <dcterms:modified xsi:type="dcterms:W3CDTF">2026-01-14T15:55:27Z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0x010100EA53F39E70BECF4C841F7C5ECD9F620F</vt:lpwstr>
  </property>
  <property fmtid="{D5CDD505-2E9C-101B-9397-08002B2CF9AE}" pid="3" name="MediaServiceImageTags">
    <vt:lpwstr/>
  </property>
</Properties>
</file>